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54"/>
  </p:notesMasterIdLst>
  <p:sldIdLst>
    <p:sldId id="256" r:id="rId2"/>
    <p:sldId id="257" r:id="rId3"/>
    <p:sldId id="258" r:id="rId4"/>
    <p:sldId id="260" r:id="rId5"/>
    <p:sldId id="259" r:id="rId6"/>
    <p:sldId id="261" r:id="rId7"/>
    <p:sldId id="262" r:id="rId8"/>
    <p:sldId id="263" r:id="rId9"/>
    <p:sldId id="309" r:id="rId10"/>
    <p:sldId id="265" r:id="rId11"/>
    <p:sldId id="266" r:id="rId12"/>
    <p:sldId id="267" r:id="rId13"/>
    <p:sldId id="268" r:id="rId14"/>
    <p:sldId id="269" r:id="rId15"/>
    <p:sldId id="270" r:id="rId16"/>
    <p:sldId id="271" r:id="rId17"/>
    <p:sldId id="272" r:id="rId18"/>
    <p:sldId id="273" r:id="rId19"/>
    <p:sldId id="308" r:id="rId20"/>
    <p:sldId id="275" r:id="rId21"/>
    <p:sldId id="276" r:id="rId22"/>
    <p:sldId id="277" r:id="rId23"/>
    <p:sldId id="278" r:id="rId24"/>
    <p:sldId id="279" r:id="rId25"/>
    <p:sldId id="280" r:id="rId26"/>
    <p:sldId id="281" r:id="rId27"/>
    <p:sldId id="282" r:id="rId28"/>
    <p:sldId id="283" r:id="rId29"/>
    <p:sldId id="284" r:id="rId30"/>
    <p:sldId id="310" r:id="rId31"/>
    <p:sldId id="286" r:id="rId32"/>
    <p:sldId id="311" r:id="rId33"/>
    <p:sldId id="288" r:id="rId34"/>
    <p:sldId id="312" r:id="rId35"/>
    <p:sldId id="290" r:id="rId36"/>
    <p:sldId id="313" r:id="rId37"/>
    <p:sldId id="292" r:id="rId38"/>
    <p:sldId id="314" r:id="rId39"/>
    <p:sldId id="294" r:id="rId40"/>
    <p:sldId id="315" r:id="rId41"/>
    <p:sldId id="316" r:id="rId42"/>
    <p:sldId id="297" r:id="rId43"/>
    <p:sldId id="298" r:id="rId44"/>
    <p:sldId id="317" r:id="rId45"/>
    <p:sldId id="300" r:id="rId46"/>
    <p:sldId id="318" r:id="rId47"/>
    <p:sldId id="302" r:id="rId48"/>
    <p:sldId id="319" r:id="rId49"/>
    <p:sldId id="304" r:id="rId50"/>
    <p:sldId id="320" r:id="rId51"/>
    <p:sldId id="306" r:id="rId52"/>
    <p:sldId id="307" r:id="rId53"/>
  </p:sldIdLst>
  <p:sldSz cx="12192000" cy="6858000"/>
  <p:notesSz cx="6858000" cy="9144000"/>
  <p:embeddedFontLst>
    <p:embeddedFont>
      <p:font typeface="Bree Serif" panose="02000503040000020004" pitchFamily="2" charset="77"/>
      <p:regular r:id="rId55"/>
    </p:embeddedFont>
    <p:embeddedFont>
      <p:font typeface="JetBrains Mono" panose="02000009000000000000" pitchFamily="49" charset="0"/>
      <p:regular r:id="rId56"/>
      <p:bold r:id="rId57"/>
      <p:italic r:id="rId58"/>
      <p:boldItalic r:id="rId59"/>
    </p:embeddedFont>
    <p:embeddedFont>
      <p:font typeface="JetBrains Mono ExtraBold" panose="02000009000000000000" pitchFamily="49" charset="0"/>
      <p:bold r:id="rId60"/>
      <p:italic r:id="rId61"/>
      <p:boldItalic r:id="rId62"/>
    </p:embeddedFont>
    <p:embeddedFont>
      <p:font typeface="JetBrains Mono Light" panose="02000009000000000000" pitchFamily="49" charset="0"/>
      <p:regular r:id="rId63"/>
      <p:bold r:id="rId64"/>
      <p:italic r:id="rId65"/>
      <p:boldItalic r:id="rId66"/>
    </p:embeddedFont>
    <p:embeddedFont>
      <p:font typeface="JetBrains Mono Medium" panose="02000009000000000000" pitchFamily="49" charset="0"/>
      <p:regular r:id="rId67"/>
      <p:bold r:id="rId68"/>
      <p:italic r:id="rId69"/>
      <p:boldItalic r:id="rId70"/>
    </p:embeddedFont>
    <p:embeddedFont>
      <p:font typeface="JetBrains Mono SemiBold" panose="02000009000000000000" pitchFamily="49" charset="0"/>
      <p:regular r:id="rId71"/>
      <p:bold r:id="rId72"/>
      <p:italic r:id="rId73"/>
      <p:boldItalic r:id="rId74"/>
    </p:embeddedFont>
    <p:embeddedFont>
      <p:font typeface="Nunito" pitchFamily="2" charset="77"/>
      <p:regular r:id="rId75"/>
      <p:bold r:id="rId76"/>
      <p:italic r:id="rId77"/>
      <p:boldItalic r:id="rId78"/>
    </p:embeddedFont>
    <p:embeddedFont>
      <p:font typeface="Play" pitchFamily="82" charset="77"/>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C2593A-5EF8-EDF3-D57A-3A2D96265201}" name="Carmen Lenarduzzi" initials="CL" userId="S::carmen@vrs.org::a46084a5-b7d3-49bc-9aae-0263b8c897bb" providerId="AD"/>
  <p188:author id="{314C5149-8849-3DB9-E367-313CF9B07C28}" name="karly pinch" initials="kp" userId="8b2d3f85c2493e2e" providerId="Windows Live"/>
  <p188:author id="{F3865E6C-0F4B-D78F-C639-4B4F908DA8A9}" name="Chui, Lydia (HC/SC)" initials="CL(" userId="Chui, Lydia (HC/SC)" providerId="None"/>
  <p188:author id="{3F7709B3-9959-08E0-21CC-CBB0E49F46F1}" name="Bush, Kelley (HC/SC)" initials="KB" userId="S::kelley.bush@hc-sc.gc.ca::9d41ebec-0cb9-4722-854e-53ea178ba36e" providerId="AD"/>
  <p188:author id="{45E0D0B6-9AEF-7CC1-B700-B9CE4354D644}" name="Wadhera, Karen (HC/SC)" initials="KW" userId="S::karen.wadhera@hc-sc.gc.ca::c38e5f7a-ec17-42f4-976e-e2a0676289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81"/>
    <p:restoredTop sz="94082" autoAdjust="0"/>
  </p:normalViewPr>
  <p:slideViewPr>
    <p:cSldViewPr snapToGrid="0">
      <p:cViewPr varScale="1">
        <p:scale>
          <a:sx n="112" d="100"/>
          <a:sy n="112" d="100"/>
        </p:scale>
        <p:origin x="21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84" Type="http://schemas.microsoft.com/office/2018/10/relationships/authors" Targe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font" Target="fonts/font25.fntdata"/><Relationship Id="rId5" Type="http://schemas.openxmlformats.org/officeDocument/2006/relationships/slide" Target="slides/slide4.xml"/><Relationship Id="rId61" Type="http://schemas.openxmlformats.org/officeDocument/2006/relationships/font" Target="fonts/font7.fntdata"/><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font" Target="fonts/font22.fntdata"/><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66" name="Google Shape;16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 name="Google Shape;20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1" name="Google Shape;21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1" name="Google Shape;23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03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ca4405e64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p>
        </p:txBody>
      </p:sp>
      <p:sp>
        <p:nvSpPr>
          <p:cNvPr id="80" name="Google Shape;80;g2ca4405e6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54" name="Google Shape;25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Citation </a:t>
            </a:r>
            <a:r>
              <a:rPr lang="en-CA" dirty="0" err="1"/>
              <a:t>nrc.gov</a:t>
            </a:r>
            <a:r>
              <a:rPr lang="en-CA" dirty="0"/>
              <a:t>/reading-rm/basic-ref/glossary/becquerel-</a:t>
            </a:r>
            <a:r>
              <a:rPr lang="en-CA" dirty="0" err="1"/>
              <a:t>bq.html</a:t>
            </a:r>
            <a:endParaRPr lang="en-CA" dirty="0"/>
          </a:p>
        </p:txBody>
      </p:sp>
      <p:sp>
        <p:nvSpPr>
          <p:cNvPr id="266" name="Google Shape;26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dirty="0"/>
          </a:p>
        </p:txBody>
      </p:sp>
      <p:sp>
        <p:nvSpPr>
          <p:cNvPr id="276" name="Google Shape;27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7" name="Google Shape;28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5" name="Google Shape;29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6" name="Google Shape;31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1" name="Google Shape;34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ca4405e64a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2ca4405e64a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B</a:t>
            </a:r>
            <a:endParaRPr/>
          </a:p>
        </p:txBody>
      </p:sp>
      <p:sp>
        <p:nvSpPr>
          <p:cNvPr id="351" name="Google Shape;351;g2ca4405e64a_0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ca4405e64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g2ca4405e64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ca4405e64a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2ca4405e64a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B</a:t>
            </a:r>
            <a:endParaRPr/>
          </a:p>
        </p:txBody>
      </p:sp>
      <p:sp>
        <p:nvSpPr>
          <p:cNvPr id="351" name="Google Shape;351;g2ca4405e64a_0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30</a:t>
            </a:fld>
            <a:endParaRPr/>
          </a:p>
        </p:txBody>
      </p:sp>
    </p:spTree>
    <p:extLst>
      <p:ext uri="{BB962C8B-B14F-4D97-AF65-F5344CB8AC3E}">
        <p14:creationId xmlns:p14="http://schemas.microsoft.com/office/powerpoint/2010/main" val="3760781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a4405e64a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ca4405e64a_0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D</a:t>
            </a:r>
            <a:endParaRPr/>
          </a:p>
        </p:txBody>
      </p:sp>
      <p:sp>
        <p:nvSpPr>
          <p:cNvPr id="382" name="Google Shape;382;g2ca4405e64a_0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a4405e64a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ca4405e64a_0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D</a:t>
            </a:r>
            <a:endParaRPr/>
          </a:p>
        </p:txBody>
      </p:sp>
      <p:sp>
        <p:nvSpPr>
          <p:cNvPr id="382" name="Google Shape;382;g2ca4405e64a_0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32</a:t>
            </a:fld>
            <a:endParaRPr/>
          </a:p>
        </p:txBody>
      </p:sp>
    </p:spTree>
    <p:extLst>
      <p:ext uri="{BB962C8B-B14F-4D97-AF65-F5344CB8AC3E}">
        <p14:creationId xmlns:p14="http://schemas.microsoft.com/office/powerpoint/2010/main" val="154667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ca4405e64a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2ca4405e64a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a:t>
            </a:r>
            <a:endParaRPr/>
          </a:p>
        </p:txBody>
      </p:sp>
      <p:sp>
        <p:nvSpPr>
          <p:cNvPr id="413" name="Google Shape;413;g2ca4405e64a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ca4405e64a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2ca4405e64a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a:t>
            </a:r>
            <a:endParaRPr/>
          </a:p>
        </p:txBody>
      </p:sp>
      <p:sp>
        <p:nvSpPr>
          <p:cNvPr id="413" name="Google Shape;413;g2ca4405e64a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34</a:t>
            </a:fld>
            <a:endParaRPr/>
          </a:p>
        </p:txBody>
      </p:sp>
    </p:spTree>
    <p:extLst>
      <p:ext uri="{BB962C8B-B14F-4D97-AF65-F5344CB8AC3E}">
        <p14:creationId xmlns:p14="http://schemas.microsoft.com/office/powerpoint/2010/main" val="4279858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cbc2ba8fa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2cbc2ba8fa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444" name="Google Shape;444;g2cbc2ba8fa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cbc2ba8fa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2cbc2ba8fa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444" name="Google Shape;444;g2cbc2ba8fa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36</a:t>
            </a:fld>
            <a:endParaRPr/>
          </a:p>
        </p:txBody>
      </p:sp>
    </p:spTree>
    <p:extLst>
      <p:ext uri="{BB962C8B-B14F-4D97-AF65-F5344CB8AC3E}">
        <p14:creationId xmlns:p14="http://schemas.microsoft.com/office/powerpoint/2010/main" val="3888656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cbc2ba8fa0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2cbc2ba8fa0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a:t>
            </a:r>
            <a:endParaRPr/>
          </a:p>
        </p:txBody>
      </p:sp>
      <p:sp>
        <p:nvSpPr>
          <p:cNvPr id="475" name="Google Shape;475;g2cbc2ba8fa0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cbc2ba8fa0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2cbc2ba8fa0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a:t>
            </a:r>
            <a:endParaRPr/>
          </a:p>
        </p:txBody>
      </p:sp>
      <p:sp>
        <p:nvSpPr>
          <p:cNvPr id="475" name="Google Shape;475;g2cbc2ba8fa0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38</a:t>
            </a:fld>
            <a:endParaRPr/>
          </a:p>
        </p:txBody>
      </p:sp>
    </p:spTree>
    <p:extLst>
      <p:ext uri="{BB962C8B-B14F-4D97-AF65-F5344CB8AC3E}">
        <p14:creationId xmlns:p14="http://schemas.microsoft.com/office/powerpoint/2010/main" val="924787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cbc2ba8fa0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2cbc2ba8fa0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B</a:t>
            </a:r>
            <a:endParaRPr/>
          </a:p>
        </p:txBody>
      </p:sp>
      <p:sp>
        <p:nvSpPr>
          <p:cNvPr id="506" name="Google Shape;506;g2cbc2ba8fa0_0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ca4405e64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2ca4405e64a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Not harmful</a:t>
            </a:r>
          </a:p>
        </p:txBody>
      </p:sp>
      <p:sp>
        <p:nvSpPr>
          <p:cNvPr id="109" name="Google Shape;109;g2ca4405e64a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cbc2ba8fa0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2cbc2ba8fa0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B</a:t>
            </a:r>
            <a:endParaRPr/>
          </a:p>
        </p:txBody>
      </p:sp>
      <p:sp>
        <p:nvSpPr>
          <p:cNvPr id="506" name="Google Shape;506;g2cbc2ba8fa0_0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40</a:t>
            </a:fld>
            <a:endParaRPr/>
          </a:p>
        </p:txBody>
      </p:sp>
    </p:spTree>
    <p:extLst>
      <p:ext uri="{BB962C8B-B14F-4D97-AF65-F5344CB8AC3E}">
        <p14:creationId xmlns:p14="http://schemas.microsoft.com/office/powerpoint/2010/main" val="1138644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cbc2ba8fa0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2cbc2ba8fa0_0_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D</a:t>
            </a:r>
            <a:endParaRPr/>
          </a:p>
        </p:txBody>
      </p:sp>
      <p:sp>
        <p:nvSpPr>
          <p:cNvPr id="552" name="Google Shape;552;g2cbc2ba8fa0_0_1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41</a:t>
            </a:fld>
            <a:endParaRPr/>
          </a:p>
        </p:txBody>
      </p:sp>
    </p:spTree>
    <p:extLst>
      <p:ext uri="{BB962C8B-B14F-4D97-AF65-F5344CB8AC3E}">
        <p14:creationId xmlns:p14="http://schemas.microsoft.com/office/powerpoint/2010/main" val="7510923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cbc2ba8fa0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2cbc2ba8fa0_0_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D</a:t>
            </a:r>
            <a:endParaRPr/>
          </a:p>
        </p:txBody>
      </p:sp>
      <p:sp>
        <p:nvSpPr>
          <p:cNvPr id="552" name="Google Shape;552;g2cbc2ba8fa0_0_1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cbc2ba8fa0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2cbc2ba8fa0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568" name="Google Shape;568;g2cbc2ba8fa0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cbc2ba8fa0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2cbc2ba8fa0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568" name="Google Shape;568;g2cbc2ba8fa0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44</a:t>
            </a:fld>
            <a:endParaRPr/>
          </a:p>
        </p:txBody>
      </p:sp>
    </p:spTree>
    <p:extLst>
      <p:ext uri="{BB962C8B-B14F-4D97-AF65-F5344CB8AC3E}">
        <p14:creationId xmlns:p14="http://schemas.microsoft.com/office/powerpoint/2010/main" val="3751426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cbc2ba8fa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2cbc2ba8fa0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599" name="Google Shape;599;g2cbc2ba8fa0_0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cbc2ba8fa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2cbc2ba8fa0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599" name="Google Shape;599;g2cbc2ba8fa0_0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46</a:t>
            </a:fld>
            <a:endParaRPr/>
          </a:p>
        </p:txBody>
      </p:sp>
    </p:spTree>
    <p:extLst>
      <p:ext uri="{BB962C8B-B14F-4D97-AF65-F5344CB8AC3E}">
        <p14:creationId xmlns:p14="http://schemas.microsoft.com/office/powerpoint/2010/main" val="3849490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cbc2ba8fa0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cbc2ba8fa0_0_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626" name="Google Shape;626;g2cbc2ba8fa0_0_1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cbc2ba8fa0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cbc2ba8fa0_0_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626" name="Google Shape;626;g2cbc2ba8fa0_0_1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48</a:t>
            </a:fld>
            <a:endParaRPr/>
          </a:p>
        </p:txBody>
      </p:sp>
    </p:spTree>
    <p:extLst>
      <p:ext uri="{BB962C8B-B14F-4D97-AF65-F5344CB8AC3E}">
        <p14:creationId xmlns:p14="http://schemas.microsoft.com/office/powerpoint/2010/main" val="4688279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cbc2ba8fa0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g2cbc2ba8fa0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a:t>
            </a:r>
            <a:endParaRPr/>
          </a:p>
        </p:txBody>
      </p:sp>
      <p:sp>
        <p:nvSpPr>
          <p:cNvPr id="657" name="Google Shape;657;g2cbc2ba8fa0_0_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harmful</a:t>
            </a:r>
            <a:endParaRPr dirty="0"/>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cbc2ba8fa0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g2cbc2ba8fa0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a:t>
            </a:r>
            <a:endParaRPr/>
          </a:p>
        </p:txBody>
      </p:sp>
      <p:sp>
        <p:nvSpPr>
          <p:cNvPr id="657" name="Google Shape;657;g2cbc2ba8fa0_0_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50</a:t>
            </a:fld>
            <a:endParaRPr/>
          </a:p>
        </p:txBody>
      </p:sp>
    </p:spTree>
    <p:extLst>
      <p:ext uri="{BB962C8B-B14F-4D97-AF65-F5344CB8AC3E}">
        <p14:creationId xmlns:p14="http://schemas.microsoft.com/office/powerpoint/2010/main" val="26939838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ca4405e64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ca4405e64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Not harmful</a:t>
            </a:r>
            <a:endParaRPr/>
          </a:p>
        </p:txBody>
      </p:sp>
      <p:sp>
        <p:nvSpPr>
          <p:cNvPr id="122" name="Google Shape;122;g2ca4405e64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ca4405e64a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ca4405e64a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harmful</a:t>
            </a:r>
            <a:endParaRPr/>
          </a:p>
        </p:txBody>
      </p:sp>
      <p:sp>
        <p:nvSpPr>
          <p:cNvPr id="135" name="Google Shape;135;g2ca4405e64a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ca4405e64a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ca4405e64a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harmful</a:t>
            </a:r>
            <a:endParaRPr/>
          </a:p>
        </p:txBody>
      </p:sp>
      <p:sp>
        <p:nvSpPr>
          <p:cNvPr id="147" name="Google Shape;147;g2ca4405e64a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61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7" name="Google Shape;57;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1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3" name="Google Shape;63;p1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4" name="Google Shape;64;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18.png"/><Relationship Id="rId4" Type="http://schemas.openxmlformats.org/officeDocument/2006/relationships/hyperlink" Target="https://www.youtube.com/watch?v=inG1g9PlqV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6.jp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hyperlink" Target="https://www.canada.ca/fr/sante-canada/services/sante-environnement-milieu-travail/radiation/radon/lignes-directrices-radon-gouvernement-canada.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40.jpg"/><Relationship Id="rId4" Type="http://schemas.openxmlformats.org/officeDocument/2006/relationships/hyperlink" Target="https://takeactiononradon.ca/f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s://takeactiononradon.ca/fr/proteger/attenuer-le-radon/" TargetMode="External"/><Relationship Id="rId4" Type="http://schemas.openxmlformats.org/officeDocument/2006/relationships/hyperlink" Target="https://www.canada.ca/en/health-canada/services/video/radon-what-you-need-to-know.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52.jpeg"/><Relationship Id="rId4" Type="http://schemas.openxmlformats.org/officeDocument/2006/relationships/image" Target="../media/image23.jp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drive.google.com/file/d/1T5UoYa4oSS7CWUKLGuwiPeC0sW56JVLx/view" TargetMode="External"/><Relationship Id="rId5" Type="http://schemas.openxmlformats.org/officeDocument/2006/relationships/image" Target="../media/image18.png"/><Relationship Id="rId4" Type="http://schemas.openxmlformats.org/officeDocument/2006/relationships/hyperlink" Target="https://youtu.be/AdnVVALrQU4?si=URNimwVwKRFTHDs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1596750" y="2096700"/>
            <a:ext cx="8933874" cy="2815225"/>
          </a:xfrm>
          <a:prstGeom prst="rect">
            <a:avLst/>
          </a:prstGeom>
          <a:noFill/>
          <a:ln>
            <a:noFill/>
          </a:ln>
        </p:spPr>
      </p:pic>
      <p:sp>
        <p:nvSpPr>
          <p:cNvPr id="72" name="Google Shape;72;p15"/>
          <p:cNvSpPr txBox="1">
            <a:spLocks noGrp="1"/>
          </p:cNvSpPr>
          <p:nvPr>
            <p:ph type="ctrTitle"/>
          </p:nvPr>
        </p:nvSpPr>
        <p:spPr>
          <a:xfrm>
            <a:off x="1081800" y="962025"/>
            <a:ext cx="10028400" cy="2736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CA" sz="4800" b="1" dirty="0" err="1">
                <a:latin typeface="JetBrains Mono"/>
                <a:ea typeface="JetBrains Mono"/>
                <a:cs typeface="JetBrains Mono"/>
                <a:sym typeface="JetBrains Mono"/>
              </a:rPr>
              <a:t>Éducation</a:t>
            </a:r>
            <a:r>
              <a:rPr lang="en-CA" sz="4800" b="1" dirty="0">
                <a:latin typeface="JetBrains Mono"/>
                <a:ea typeface="JetBrains Mono"/>
                <a:cs typeface="JetBrains Mono"/>
                <a:sym typeface="JetBrains Mono"/>
              </a:rPr>
              <a:t> sur le radon</a:t>
            </a:r>
          </a:p>
        </p:txBody>
      </p:sp>
      <p:sp>
        <p:nvSpPr>
          <p:cNvPr id="73" name="Google Shape;73;p15"/>
          <p:cNvSpPr txBox="1">
            <a:spLocks noGrp="1"/>
          </p:cNvSpPr>
          <p:nvPr>
            <p:ph type="subTitle" idx="1"/>
          </p:nvPr>
        </p:nvSpPr>
        <p:spPr>
          <a:xfrm>
            <a:off x="2827350" y="3698925"/>
            <a:ext cx="5999400" cy="105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r-FR" sz="3000" dirty="0">
                <a:solidFill>
                  <a:schemeClr val="dk1"/>
                </a:solidFill>
                <a:latin typeface="Nunito"/>
                <a:ea typeface="Nunito"/>
                <a:cs typeface="Nunito"/>
                <a:sym typeface="Nunito"/>
              </a:rPr>
              <a:t>Pour les jeunes de la </a:t>
            </a:r>
          </a:p>
          <a:p>
            <a:pPr marL="0" lvl="0" indent="0" algn="ctr" rtl="0">
              <a:lnSpc>
                <a:spcPct val="90000"/>
              </a:lnSpc>
              <a:spcBef>
                <a:spcPts val="0"/>
              </a:spcBef>
              <a:spcAft>
                <a:spcPts val="0"/>
              </a:spcAft>
              <a:buClr>
                <a:schemeClr val="dk1"/>
              </a:buClr>
              <a:buSzPts val="2400"/>
              <a:buNone/>
            </a:pPr>
            <a:r>
              <a:rPr lang="fr-FR" sz="3000" dirty="0">
                <a:solidFill>
                  <a:schemeClr val="dk1"/>
                </a:solidFill>
                <a:latin typeface="Nunito"/>
                <a:ea typeface="Nunito"/>
                <a:cs typeface="Nunito"/>
                <a:sym typeface="Nunito"/>
              </a:rPr>
              <a:t>Colombie-Britannique</a:t>
            </a:r>
          </a:p>
        </p:txBody>
      </p:sp>
      <p:pic>
        <p:nvPicPr>
          <p:cNvPr id="74" name="Google Shape;74;p15"/>
          <p:cNvPicPr preferRelativeResize="0"/>
          <p:nvPr/>
        </p:nvPicPr>
        <p:blipFill>
          <a:blip r:embed="rId4">
            <a:alphaModFix/>
          </a:blip>
          <a:stretch>
            <a:fillRect/>
          </a:stretch>
        </p:blipFill>
        <p:spPr>
          <a:xfrm rot="3722925">
            <a:off x="9637341" y="1547867"/>
            <a:ext cx="1873244" cy="909209"/>
          </a:xfrm>
          <a:prstGeom prst="rect">
            <a:avLst/>
          </a:prstGeom>
          <a:noFill/>
          <a:ln>
            <a:noFill/>
          </a:ln>
        </p:spPr>
      </p:pic>
      <p:pic>
        <p:nvPicPr>
          <p:cNvPr id="75" name="Google Shape;75;p15"/>
          <p:cNvPicPr preferRelativeResize="0"/>
          <p:nvPr/>
        </p:nvPicPr>
        <p:blipFill>
          <a:blip r:embed="rId5">
            <a:alphaModFix/>
          </a:blip>
          <a:stretch>
            <a:fillRect/>
          </a:stretch>
        </p:blipFill>
        <p:spPr>
          <a:xfrm>
            <a:off x="971801" y="4326425"/>
            <a:ext cx="1212975" cy="1183582"/>
          </a:xfrm>
          <a:prstGeom prst="rect">
            <a:avLst/>
          </a:prstGeom>
          <a:noFill/>
          <a:ln>
            <a:noFill/>
          </a:ln>
        </p:spPr>
      </p:pic>
      <p:pic>
        <p:nvPicPr>
          <p:cNvPr id="76" name="Google Shape;76;p15"/>
          <p:cNvPicPr preferRelativeResize="0"/>
          <p:nvPr/>
        </p:nvPicPr>
        <p:blipFill>
          <a:blip r:embed="rId6">
            <a:alphaModFix/>
          </a:blip>
          <a:stretch>
            <a:fillRect/>
          </a:stretch>
        </p:blipFill>
        <p:spPr>
          <a:xfrm rot="10030890">
            <a:off x="9352030" y="4494502"/>
            <a:ext cx="1647750" cy="1180487"/>
          </a:xfrm>
          <a:prstGeom prst="rect">
            <a:avLst/>
          </a:prstGeom>
          <a:noFill/>
          <a:ln>
            <a:noFill/>
          </a:ln>
        </p:spPr>
      </p:pic>
      <p:pic>
        <p:nvPicPr>
          <p:cNvPr id="77" name="Google Shape;77;p15"/>
          <p:cNvPicPr preferRelativeResize="0"/>
          <p:nvPr/>
        </p:nvPicPr>
        <p:blipFill>
          <a:blip r:embed="rId7">
            <a:alphaModFix/>
          </a:blip>
          <a:stretch>
            <a:fillRect/>
          </a:stretch>
        </p:blipFill>
        <p:spPr>
          <a:xfrm>
            <a:off x="2011876" y="654500"/>
            <a:ext cx="1212965" cy="1608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body" idx="1"/>
          </p:nvPr>
        </p:nvSpPr>
        <p:spPr>
          <a:xfrm>
            <a:off x="438150" y="2230435"/>
            <a:ext cx="6501600" cy="3917700"/>
          </a:xfrm>
          <a:prstGeom prst="rect">
            <a:avLst/>
          </a:prstGeom>
          <a:noFill/>
          <a:ln>
            <a:noFill/>
          </a:ln>
        </p:spPr>
        <p:txBody>
          <a:bodyPr spcFirstLastPara="1" wrap="square" lIns="91425" tIns="45700" rIns="91425" bIns="45700" anchor="t" anchorCtr="0">
            <a:noAutofit/>
          </a:bodyPr>
          <a:lstStyle/>
          <a:p>
            <a:pPr marL="571500" indent="-457200">
              <a:buSzPct val="100000"/>
              <a:buAutoNum type="alphaLcParenR"/>
            </a:pPr>
            <a:r>
              <a:rPr lang="fr-FR" dirty="0">
                <a:solidFill>
                  <a:schemeClr val="tx1"/>
                </a:solidFill>
                <a:latin typeface="Nunito" pitchFamily="2" charset="0"/>
                <a:cs typeface="Calibri" panose="020F0502020204030204" pitchFamily="34" charset="0"/>
              </a:rPr>
              <a:t>Lorsque l’uranium se décompose dans le sol, la roche et l’eau, il libère du radon.</a:t>
            </a:r>
          </a:p>
          <a:p>
            <a:pPr marL="571500" indent="-457200">
              <a:buSzPct val="100000"/>
              <a:buFont typeface="+mj-lt"/>
              <a:buAutoNum type="alphaLcParenR"/>
            </a:pPr>
            <a:r>
              <a:rPr lang="fr-FR" dirty="0">
                <a:solidFill>
                  <a:schemeClr val="tx1"/>
                </a:solidFill>
                <a:latin typeface="Nunito" pitchFamily="2" charset="0"/>
                <a:cs typeface="Calibri" panose="020F0502020204030204" pitchFamily="34" charset="0"/>
              </a:rPr>
              <a:t>Ce radon peut s’échapper du sol dans l’air extérieur.</a:t>
            </a:r>
          </a:p>
          <a:p>
            <a:pPr marL="571500" indent="-457200">
              <a:buSzPct val="100000"/>
              <a:buFont typeface="+mj-lt"/>
              <a:buAutoNum type="alphaLcParenR"/>
            </a:pPr>
            <a:r>
              <a:rPr lang="fr-FR" dirty="0">
                <a:solidFill>
                  <a:schemeClr val="tx1"/>
                </a:solidFill>
                <a:latin typeface="Nunito" pitchFamily="2" charset="0"/>
                <a:cs typeface="Calibri" panose="020F0502020204030204" pitchFamily="34" charset="0"/>
              </a:rPr>
              <a:t>Lorsque le radon est libéré dans l’air à l’extérieur, il ne pose pas de problème car l’air dilue le radon</a:t>
            </a:r>
            <a:r>
              <a:rPr lang="en-CA" dirty="0">
                <a:solidFill>
                  <a:schemeClr val="tx1"/>
                </a:solidFill>
                <a:latin typeface="Nunito" pitchFamily="2" charset="0"/>
                <a:cs typeface="Calibri" panose="020F0502020204030204" pitchFamily="34" charset="0"/>
              </a:rPr>
              <a:t>. </a:t>
            </a:r>
          </a:p>
          <a:p>
            <a:pPr marL="571500" indent="-457200">
              <a:buSzPct val="100000"/>
              <a:buFont typeface="+mj-lt"/>
              <a:buAutoNum type="alphaLcParenR"/>
            </a:pPr>
            <a:r>
              <a:rPr lang="fr-FR" dirty="0">
                <a:solidFill>
                  <a:schemeClr val="tx1"/>
                </a:solidFill>
                <a:latin typeface="Nunito" pitchFamily="2" charset="0"/>
                <a:cs typeface="Calibri" panose="020F0502020204030204" pitchFamily="34" charset="0"/>
              </a:rPr>
              <a:t>Mais si le radon s’infiltre dans un espace fermé comme un bâtiment ou une maison, il peut être nocif</a:t>
            </a:r>
            <a:r>
              <a:rPr lang="en-CA" dirty="0">
                <a:solidFill>
                  <a:schemeClr val="tx1"/>
                </a:solidFill>
                <a:latin typeface="Nunito" pitchFamily="2" charset="0"/>
                <a:cs typeface="Calibri" panose="020F0502020204030204" pitchFamily="34" charset="0"/>
              </a:rPr>
              <a:t>. </a:t>
            </a:r>
          </a:p>
          <a:p>
            <a:pPr marL="0" lvl="0" indent="0" algn="l" rtl="0">
              <a:lnSpc>
                <a:spcPct val="90000"/>
              </a:lnSpc>
              <a:spcBef>
                <a:spcPts val="1000"/>
              </a:spcBef>
              <a:spcAft>
                <a:spcPts val="1600"/>
              </a:spcAft>
              <a:buClr>
                <a:schemeClr val="dk1"/>
              </a:buClr>
              <a:buSzPts val="2400"/>
              <a:buNone/>
            </a:pPr>
            <a:endParaRPr dirty="0">
              <a:solidFill>
                <a:srgbClr val="000000"/>
              </a:solidFill>
              <a:latin typeface="Nunito"/>
              <a:ea typeface="Nunito"/>
              <a:cs typeface="Nunito"/>
              <a:sym typeface="Nunito"/>
            </a:endParaRPr>
          </a:p>
        </p:txBody>
      </p:sp>
      <p:sp>
        <p:nvSpPr>
          <p:cNvPr id="169" name="Google Shape;169;p24"/>
          <p:cNvSpPr txBox="1"/>
          <p:nvPr/>
        </p:nvSpPr>
        <p:spPr>
          <a:xfrm>
            <a:off x="438150" y="323495"/>
            <a:ext cx="6810300" cy="1446509"/>
          </a:xfrm>
          <a:prstGeom prst="rect">
            <a:avLst/>
          </a:prstGeom>
          <a:noFill/>
          <a:ln>
            <a:noFill/>
          </a:ln>
        </p:spPr>
        <p:txBody>
          <a:bodyPr spcFirstLastPara="1" wrap="square" lIns="91425" tIns="45700" rIns="91425" bIns="45700" anchor="t" anchorCtr="0">
            <a:spAutoFit/>
          </a:bodyPr>
          <a:lstStyle/>
          <a:p>
            <a:pPr lvl="0"/>
            <a:r>
              <a:rPr lang="en-CA" sz="4400" b="1" dirty="0" err="1">
                <a:solidFill>
                  <a:schemeClr val="dk1"/>
                </a:solidFill>
                <a:latin typeface="JetBrains Mono"/>
                <a:ea typeface="JetBrains Mono"/>
                <a:cs typeface="JetBrains Mono"/>
                <a:sym typeface="JetBrains Mono"/>
              </a:rPr>
              <a:t>Qu’est-ce</a:t>
            </a:r>
            <a:r>
              <a:rPr lang="en-CA" sz="4400" b="1" dirty="0">
                <a:solidFill>
                  <a:schemeClr val="dk1"/>
                </a:solidFill>
                <a:latin typeface="JetBrains Mono"/>
                <a:ea typeface="JetBrains Mono"/>
                <a:cs typeface="JetBrains Mono"/>
                <a:sym typeface="JetBrains Mono"/>
              </a:rPr>
              <a:t> que le radon?</a:t>
            </a:r>
            <a:endParaRPr sz="4400" b="1" dirty="0">
              <a:solidFill>
                <a:schemeClr val="dk1"/>
              </a:solidFill>
              <a:latin typeface="JetBrains Mono"/>
              <a:ea typeface="JetBrains Mono"/>
              <a:cs typeface="JetBrains Mono"/>
              <a:sym typeface="JetBrains Mono"/>
            </a:endParaRPr>
          </a:p>
        </p:txBody>
      </p:sp>
      <p:pic>
        <p:nvPicPr>
          <p:cNvPr id="170" name="Google Shape;170;p24"/>
          <p:cNvPicPr preferRelativeResize="0"/>
          <p:nvPr/>
        </p:nvPicPr>
        <p:blipFill>
          <a:blip r:embed="rId3">
            <a:alphaModFix/>
          </a:blip>
          <a:stretch>
            <a:fillRect/>
          </a:stretch>
        </p:blipFill>
        <p:spPr>
          <a:xfrm>
            <a:off x="7758608" y="0"/>
            <a:ext cx="4570883" cy="6857999"/>
          </a:xfrm>
          <a:prstGeom prst="rect">
            <a:avLst/>
          </a:prstGeom>
          <a:noFill/>
          <a:ln>
            <a:noFill/>
          </a:ln>
        </p:spPr>
      </p:pic>
      <p:pic>
        <p:nvPicPr>
          <p:cNvPr id="171" name="Google Shape;171;p24"/>
          <p:cNvPicPr preferRelativeResize="0"/>
          <p:nvPr/>
        </p:nvPicPr>
        <p:blipFill>
          <a:blip r:embed="rId4">
            <a:alphaModFix/>
          </a:blip>
          <a:stretch>
            <a:fillRect/>
          </a:stretch>
        </p:blipFill>
        <p:spPr>
          <a:xfrm>
            <a:off x="7046750" y="267550"/>
            <a:ext cx="1154775" cy="1112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body" idx="1"/>
          </p:nvPr>
        </p:nvSpPr>
        <p:spPr>
          <a:xfrm>
            <a:off x="569978" y="2001499"/>
            <a:ext cx="5787869" cy="4902600"/>
          </a:xfrm>
          <a:prstGeom prst="rect">
            <a:avLst/>
          </a:prstGeom>
          <a:noFill/>
          <a:ln>
            <a:noFill/>
          </a:ln>
        </p:spPr>
        <p:txBody>
          <a:bodyPr spcFirstLastPara="1" wrap="square" lIns="91425" tIns="45700" rIns="91425" bIns="45700" anchor="t" anchorCtr="0">
            <a:noAutofit/>
          </a:bodyPr>
          <a:lstStyle/>
          <a:p>
            <a:pPr marL="571500" indent="-457200">
              <a:buSzPct val="100000"/>
              <a:buFont typeface="+mj-lt"/>
              <a:buAutoNum type="alphaLcParenR"/>
            </a:pPr>
            <a:r>
              <a:rPr lang="fr-FR" dirty="0">
                <a:solidFill>
                  <a:schemeClr val="tx1"/>
                </a:solidFill>
                <a:latin typeface="Nunito" pitchFamily="2" charset="0"/>
                <a:cs typeface="Calibri" panose="020F0502020204030204" pitchFamily="34" charset="0"/>
              </a:rPr>
              <a:t>Une fois à l’intérieur, le radon se désintègre rapidement, piégeant de minuscules particules radioactives</a:t>
            </a:r>
            <a:r>
              <a:rPr lang="en-CA" dirty="0">
                <a:solidFill>
                  <a:schemeClr val="tx1"/>
                </a:solidFill>
                <a:latin typeface="Nunito" pitchFamily="2" charset="0"/>
                <a:cs typeface="Calibri" panose="020F0502020204030204" pitchFamily="34" charset="0"/>
              </a:rPr>
              <a:t>.</a:t>
            </a:r>
          </a:p>
          <a:p>
            <a:pPr marL="571500" indent="-457200">
              <a:buSzPct val="100000"/>
              <a:buFont typeface="+mj-lt"/>
              <a:buAutoNum type="alphaLcParenR"/>
            </a:pPr>
            <a:r>
              <a:rPr lang="fr-FR" dirty="0">
                <a:solidFill>
                  <a:schemeClr val="tx1"/>
                </a:solidFill>
                <a:latin typeface="Nunito" pitchFamily="2" charset="0"/>
                <a:cs typeface="Calibri" panose="020F0502020204030204" pitchFamily="34" charset="0"/>
              </a:rPr>
              <a:t>Vous et votre famille respirez peut-être des niveaux élevés de radon sans le savoir</a:t>
            </a:r>
            <a:r>
              <a:rPr lang="en-CA" dirty="0">
                <a:solidFill>
                  <a:schemeClr val="tx1"/>
                </a:solidFill>
                <a:latin typeface="Nunito" pitchFamily="2" charset="0"/>
                <a:cs typeface="Calibri" panose="020F0502020204030204" pitchFamily="34" charset="0"/>
              </a:rPr>
              <a:t>.  </a:t>
            </a:r>
          </a:p>
          <a:p>
            <a:pPr marL="571500" indent="-457200">
              <a:buSzPct val="100000"/>
              <a:buFont typeface="+mj-lt"/>
              <a:buAutoNum type="alphaLcParenR"/>
            </a:pPr>
            <a:r>
              <a:rPr lang="fr-FR" dirty="0">
                <a:solidFill>
                  <a:schemeClr val="tx1"/>
                </a:solidFill>
                <a:latin typeface="Nunito" pitchFamily="2" charset="0"/>
                <a:cs typeface="Calibri" panose="020F0502020204030204" pitchFamily="34" charset="0"/>
              </a:rPr>
              <a:t>L’inhalation de ces particules radioactives peut endommager les cellules qui tapissent vos poumons</a:t>
            </a:r>
            <a:r>
              <a:rPr lang="en-CA" dirty="0">
                <a:solidFill>
                  <a:schemeClr val="tx1"/>
                </a:solidFill>
                <a:latin typeface="Nunito" pitchFamily="2" charset="0"/>
                <a:cs typeface="Calibri" panose="020F0502020204030204" pitchFamily="34" charset="0"/>
              </a:rPr>
              <a:t>. </a:t>
            </a:r>
          </a:p>
          <a:p>
            <a:pPr marL="571500" indent="-457200">
              <a:buSzPct val="100000"/>
              <a:buFont typeface="+mj-lt"/>
              <a:buAutoNum type="alphaLcParenR"/>
            </a:pPr>
            <a:r>
              <a:rPr lang="fr-FR" dirty="0">
                <a:solidFill>
                  <a:schemeClr val="tx1"/>
                </a:solidFill>
                <a:latin typeface="Nunito" pitchFamily="2" charset="0"/>
                <a:cs typeface="Calibri" panose="020F0502020204030204" pitchFamily="34" charset="0"/>
              </a:rPr>
              <a:t>Si vous respirez du radon sur une longue période, il peut mener au cancer du poumon</a:t>
            </a:r>
            <a:r>
              <a:rPr lang="en-CA" dirty="0">
                <a:solidFill>
                  <a:schemeClr val="tx1"/>
                </a:solidFill>
                <a:latin typeface="Nunito" pitchFamily="2" charset="0"/>
                <a:cs typeface="Calibri" panose="020F0502020204030204" pitchFamily="34" charset="0"/>
              </a:rPr>
              <a:t>.</a:t>
            </a:r>
          </a:p>
          <a:p>
            <a:pPr marL="0" indent="0">
              <a:spcBef>
                <a:spcPts val="0"/>
              </a:spcBef>
              <a:buSzPts val="2400"/>
              <a:buNone/>
            </a:pPr>
            <a:endParaRPr sz="2400" i="0" dirty="0">
              <a:solidFill>
                <a:srgbClr val="000000"/>
              </a:solidFill>
              <a:latin typeface="Nunito"/>
              <a:ea typeface="Nunito"/>
              <a:cs typeface="Nunito"/>
              <a:sym typeface="Nunito"/>
            </a:endParaRPr>
          </a:p>
        </p:txBody>
      </p:sp>
      <p:sp>
        <p:nvSpPr>
          <p:cNvPr id="178" name="Google Shape;178;p25"/>
          <p:cNvSpPr txBox="1"/>
          <p:nvPr/>
        </p:nvSpPr>
        <p:spPr>
          <a:xfrm>
            <a:off x="425508" y="408362"/>
            <a:ext cx="7545300" cy="1446509"/>
          </a:xfrm>
          <a:prstGeom prst="rect">
            <a:avLst/>
          </a:prstGeom>
          <a:noFill/>
          <a:ln>
            <a:noFill/>
          </a:ln>
        </p:spPr>
        <p:txBody>
          <a:bodyPr spcFirstLastPara="1" wrap="square" lIns="91425" tIns="45700" rIns="91425" bIns="45700" anchor="t" anchorCtr="0">
            <a:spAutoFit/>
          </a:bodyPr>
          <a:lstStyle/>
          <a:p>
            <a:pPr lvl="0"/>
            <a:r>
              <a:rPr lang="en-CA" sz="4400" b="1" dirty="0" err="1">
                <a:solidFill>
                  <a:schemeClr val="dk1"/>
                </a:solidFill>
                <a:latin typeface="JetBrains Mono"/>
                <a:ea typeface="JetBrains Mono"/>
                <a:cs typeface="JetBrains Mono"/>
                <a:sym typeface="JetBrains Mono"/>
              </a:rPr>
              <a:t>Qu’est-ce</a:t>
            </a:r>
            <a:r>
              <a:rPr lang="en-CA" sz="4400" b="1" dirty="0">
                <a:solidFill>
                  <a:schemeClr val="dk1"/>
                </a:solidFill>
                <a:latin typeface="JetBrains Mono"/>
                <a:ea typeface="JetBrains Mono"/>
                <a:cs typeface="JetBrains Mono"/>
                <a:sym typeface="JetBrains Mono"/>
              </a:rPr>
              <a:t> que le radon?</a:t>
            </a:r>
          </a:p>
        </p:txBody>
      </p:sp>
      <p:pic>
        <p:nvPicPr>
          <p:cNvPr id="179" name="Google Shape;179;p25"/>
          <p:cNvPicPr preferRelativeResize="0"/>
          <p:nvPr/>
        </p:nvPicPr>
        <p:blipFill rotWithShape="1">
          <a:blip r:embed="rId3">
            <a:alphaModFix/>
          </a:blip>
          <a:srcRect l="16240"/>
          <a:stretch/>
        </p:blipFill>
        <p:spPr>
          <a:xfrm>
            <a:off x="7613175" y="-46125"/>
            <a:ext cx="8721198" cy="6950224"/>
          </a:xfrm>
          <a:prstGeom prst="rect">
            <a:avLst/>
          </a:prstGeom>
          <a:noFill/>
          <a:ln>
            <a:noFill/>
          </a:ln>
        </p:spPr>
      </p:pic>
      <p:pic>
        <p:nvPicPr>
          <p:cNvPr id="180" name="Google Shape;180;p25"/>
          <p:cNvPicPr preferRelativeResize="0"/>
          <p:nvPr/>
        </p:nvPicPr>
        <p:blipFill>
          <a:blip r:embed="rId4">
            <a:alphaModFix/>
          </a:blip>
          <a:stretch>
            <a:fillRect/>
          </a:stretch>
        </p:blipFill>
        <p:spPr>
          <a:xfrm>
            <a:off x="6187760" y="5202375"/>
            <a:ext cx="1939615" cy="1389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3031545" y="955957"/>
            <a:ext cx="7494971" cy="1807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sz="4100" b="1" dirty="0">
                <a:latin typeface="JetBrains Mono"/>
                <a:ea typeface="JetBrains Mono"/>
                <a:cs typeface="JetBrains Mono"/>
                <a:sym typeface="JetBrains Mono"/>
              </a:rPr>
              <a:t>Le radon </a:t>
            </a:r>
            <a:r>
              <a:rPr lang="en-CA" sz="4100" b="1" dirty="0" err="1">
                <a:latin typeface="JetBrains Mono"/>
                <a:ea typeface="JetBrains Mono"/>
                <a:cs typeface="JetBrains Mono"/>
                <a:sym typeface="JetBrains Mono"/>
              </a:rPr>
              <a:t>en</a:t>
            </a:r>
            <a:r>
              <a:rPr lang="en-CA" sz="4100" b="1" dirty="0">
                <a:latin typeface="JetBrains Mono"/>
                <a:ea typeface="JetBrains Mono"/>
                <a:cs typeface="JetBrains Mono"/>
                <a:sym typeface="JetBrains Mono"/>
              </a:rPr>
              <a:t> </a:t>
            </a:r>
            <a:r>
              <a:rPr lang="en-CA" sz="4100" b="1" dirty="0" err="1">
                <a:latin typeface="JetBrains Mono"/>
                <a:ea typeface="JetBrains Mono"/>
                <a:cs typeface="JetBrains Mono"/>
                <a:sym typeface="JetBrains Mono"/>
              </a:rPr>
              <a:t>mouvement</a:t>
            </a:r>
            <a:r>
              <a:rPr lang="en-CA" sz="4100" b="1" dirty="0">
                <a:latin typeface="JetBrains Mono"/>
                <a:ea typeface="JetBrains Mono"/>
                <a:cs typeface="JetBrains Mono"/>
                <a:sym typeface="JetBrains Mono"/>
              </a:rPr>
              <a:t>?</a:t>
            </a:r>
          </a:p>
        </p:txBody>
      </p:sp>
      <p:sp>
        <p:nvSpPr>
          <p:cNvPr id="186" name="Google Shape;186;p26"/>
          <p:cNvSpPr txBox="1">
            <a:spLocks noGrp="1"/>
          </p:cNvSpPr>
          <p:nvPr>
            <p:ph type="body" idx="1"/>
          </p:nvPr>
        </p:nvSpPr>
        <p:spPr>
          <a:xfrm>
            <a:off x="3164621" y="2379486"/>
            <a:ext cx="5530800" cy="3843600"/>
          </a:xfrm>
          <a:prstGeom prst="rect">
            <a:avLst/>
          </a:prstGeom>
          <a:noFill/>
          <a:ln>
            <a:noFill/>
          </a:ln>
        </p:spPr>
        <p:txBody>
          <a:bodyPr spcFirstLastPara="1" wrap="square" lIns="91425" tIns="45700" rIns="91425" bIns="45700" anchor="t" anchorCtr="0">
            <a:normAutofit fontScale="92500"/>
          </a:bodyPr>
          <a:lstStyle/>
          <a:p>
            <a:pPr marL="0" lvl="0" indent="0">
              <a:spcAft>
                <a:spcPts val="800"/>
              </a:spcAft>
              <a:buNone/>
            </a:pPr>
            <a:r>
              <a:rPr lang="fr-FR" sz="2400" dirty="0">
                <a:latin typeface="Nunito" pitchFamily="2" charset="0"/>
                <a:ea typeface="Times New Roman" panose="02020603050405020304" pitchFamily="18" charset="0"/>
                <a:cs typeface="Calibri" panose="020F0502020204030204" pitchFamily="34" charset="0"/>
              </a:rPr>
              <a:t>En petits groupes expérimenter pour découvrir</a:t>
            </a:r>
            <a:r>
              <a:rPr lang="en-CA" sz="2400" dirty="0">
                <a:effectLst/>
                <a:latin typeface="Nunito" pitchFamily="2" charset="0"/>
                <a:ea typeface="Times New Roman" panose="02020603050405020304" pitchFamily="18" charset="0"/>
                <a:cs typeface="Calibri" panose="020F0502020204030204" pitchFamily="34" charset="0"/>
              </a:rPr>
              <a:t>: </a:t>
            </a:r>
          </a:p>
          <a:p>
            <a:pPr>
              <a:spcAft>
                <a:spcPts val="800"/>
              </a:spcAft>
            </a:pPr>
            <a:r>
              <a:rPr lang="fr-FR" sz="2400" dirty="0">
                <a:latin typeface="Nunito" pitchFamily="2" charset="0"/>
                <a:ea typeface="Times New Roman" panose="02020603050405020304" pitchFamily="18" charset="0"/>
                <a:cs typeface="Calibri" panose="020F0502020204030204" pitchFamily="34" charset="0"/>
              </a:rPr>
              <a:t>Où le radon se trouve en Colombie-Britannique.</a:t>
            </a:r>
          </a:p>
          <a:p>
            <a:pPr>
              <a:spcAft>
                <a:spcPts val="800"/>
              </a:spcAft>
            </a:pPr>
            <a:r>
              <a:rPr lang="fr-FR" sz="2400" dirty="0">
                <a:latin typeface="Nunito" pitchFamily="2" charset="0"/>
                <a:ea typeface="Times New Roman" panose="02020603050405020304" pitchFamily="18" charset="0"/>
                <a:cs typeface="Calibri" panose="020F0502020204030204" pitchFamily="34" charset="0"/>
              </a:rPr>
              <a:t>Quels types de sol permettent au radon de s’échapper plus facilement</a:t>
            </a:r>
            <a:r>
              <a:rPr lang="en-CA" sz="2400" dirty="0">
                <a:effectLst/>
                <a:latin typeface="Nunito" pitchFamily="2" charset="0"/>
                <a:ea typeface="Times New Roman" panose="02020603050405020304" pitchFamily="18" charset="0"/>
                <a:cs typeface="Calibri" panose="020F0502020204030204" pitchFamily="34" charset="0"/>
              </a:rPr>
              <a:t>.</a:t>
            </a:r>
          </a:p>
          <a:p>
            <a:pPr>
              <a:spcAft>
                <a:spcPts val="800"/>
              </a:spcAft>
            </a:pPr>
            <a:r>
              <a:rPr lang="fr-FR" sz="2400" dirty="0">
                <a:latin typeface="Nunito" pitchFamily="2" charset="0"/>
                <a:cs typeface="Calibri" panose="020F0502020204030204" pitchFamily="34" charset="0"/>
              </a:rPr>
              <a:t>Comment les eaux souterraines peuvent affecter l’échappement du radon</a:t>
            </a:r>
            <a:r>
              <a:rPr lang="en-CA" sz="2400" dirty="0">
                <a:latin typeface="Nunito" pitchFamily="2" charset="0"/>
                <a:cs typeface="Calibri" panose="020F0502020204030204" pitchFamily="34" charset="0"/>
              </a:rPr>
              <a:t>.</a:t>
            </a:r>
            <a:endParaRPr lang="en-CA" sz="2400" dirty="0">
              <a:latin typeface="Nunito" pitchFamily="2" charset="0"/>
            </a:endParaRPr>
          </a:p>
        </p:txBody>
      </p:sp>
      <p:pic>
        <p:nvPicPr>
          <p:cNvPr id="187" name="Google Shape;187;p26"/>
          <p:cNvPicPr preferRelativeResize="0"/>
          <p:nvPr/>
        </p:nvPicPr>
        <p:blipFill>
          <a:blip r:embed="rId3">
            <a:alphaModFix/>
          </a:blip>
          <a:stretch>
            <a:fillRect/>
          </a:stretch>
        </p:blipFill>
        <p:spPr>
          <a:xfrm>
            <a:off x="9591658" y="2945050"/>
            <a:ext cx="1477300" cy="1959375"/>
          </a:xfrm>
          <a:prstGeom prst="rect">
            <a:avLst/>
          </a:prstGeom>
          <a:noFill/>
          <a:ln>
            <a:noFill/>
          </a:ln>
        </p:spPr>
      </p:pic>
      <p:pic>
        <p:nvPicPr>
          <p:cNvPr id="188" name="Google Shape;188;p26"/>
          <p:cNvPicPr preferRelativeResize="0"/>
          <p:nvPr/>
        </p:nvPicPr>
        <p:blipFill>
          <a:blip r:embed="rId4">
            <a:alphaModFix/>
          </a:blip>
          <a:stretch>
            <a:fillRect/>
          </a:stretch>
        </p:blipFill>
        <p:spPr>
          <a:xfrm rot="-661080">
            <a:off x="10039788" y="1374400"/>
            <a:ext cx="581025" cy="1162050"/>
          </a:xfrm>
          <a:prstGeom prst="rect">
            <a:avLst/>
          </a:prstGeom>
          <a:noFill/>
          <a:ln>
            <a:noFill/>
          </a:ln>
        </p:spPr>
      </p:pic>
      <p:pic>
        <p:nvPicPr>
          <p:cNvPr id="189" name="Google Shape;189;p26"/>
          <p:cNvPicPr preferRelativeResize="0"/>
          <p:nvPr/>
        </p:nvPicPr>
        <p:blipFill>
          <a:blip r:embed="rId5">
            <a:alphaModFix/>
          </a:blip>
          <a:stretch>
            <a:fillRect/>
          </a:stretch>
        </p:blipFill>
        <p:spPr>
          <a:xfrm>
            <a:off x="743450" y="1114900"/>
            <a:ext cx="2171700" cy="4067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838199" y="136525"/>
            <a:ext cx="11622437"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Play"/>
              <a:buNone/>
            </a:pPr>
            <a:r>
              <a:rPr lang="fr-FR" sz="2700" b="1" dirty="0">
                <a:latin typeface="JetBrains Mono"/>
                <a:ea typeface="JetBrains Mono"/>
                <a:cs typeface="JetBrains Mono"/>
                <a:sym typeface="JetBrains Mono"/>
              </a:rPr>
              <a:t>Comment le radon pénètre-t-il du sol dans nos maisons?</a:t>
            </a:r>
            <a:endParaRPr lang="en-CA" sz="2800" b="1" dirty="0">
              <a:latin typeface="JetBrains Mono"/>
              <a:ea typeface="JetBrains Mono"/>
              <a:cs typeface="JetBrains Mono"/>
              <a:sym typeface="JetBrains Mono"/>
            </a:endParaRPr>
          </a:p>
        </p:txBody>
      </p:sp>
      <p:sp>
        <p:nvSpPr>
          <p:cNvPr id="196" name="Google Shape;196;p27"/>
          <p:cNvSpPr txBox="1"/>
          <p:nvPr/>
        </p:nvSpPr>
        <p:spPr>
          <a:xfrm>
            <a:off x="972699" y="2224098"/>
            <a:ext cx="3878269" cy="3170058"/>
          </a:xfrm>
          <a:prstGeom prst="rect">
            <a:avLst/>
          </a:prstGeom>
          <a:noFill/>
          <a:ln>
            <a:noFill/>
          </a:ln>
        </p:spPr>
        <p:txBody>
          <a:bodyPr spcFirstLastPara="1" wrap="square" lIns="91425" tIns="45700" rIns="91425" bIns="45700" anchor="t" anchorCtr="0">
            <a:spAutoFit/>
          </a:bodyPr>
          <a:lstStyle/>
          <a:p>
            <a:r>
              <a:rPr lang="fr-FR" sz="2000" dirty="0"/>
              <a:t>Le radon est aspiré par</a:t>
            </a:r>
          </a:p>
          <a:p>
            <a:pPr marL="285750" lvl="0" indent="-285750">
              <a:buClr>
                <a:schemeClr val="dk1"/>
              </a:buClr>
              <a:buSzPts val="1800"/>
              <a:buFont typeface="Arial" panose="020B0604020202020204" pitchFamily="34" charset="0"/>
              <a:buChar char="•"/>
            </a:pPr>
            <a:r>
              <a:rPr lang="fr-FR" sz="1800" dirty="0">
                <a:solidFill>
                  <a:schemeClr val="dk1"/>
                </a:solidFill>
                <a:latin typeface="Nunito"/>
                <a:ea typeface="Nunito"/>
                <a:cs typeface="Nunito"/>
                <a:sym typeface="Nunito"/>
              </a:rPr>
              <a:t>fissures dans les murs de fondations et les dalles de plancher </a:t>
            </a:r>
          </a:p>
          <a:p>
            <a:pPr marL="285750" lvl="0" indent="-285750">
              <a:buClr>
                <a:schemeClr val="dk1"/>
              </a:buClr>
              <a:buSzPts val="1800"/>
              <a:buFont typeface="Arial" panose="020B0604020202020204" pitchFamily="34" charset="0"/>
              <a:buChar char="•"/>
            </a:pPr>
            <a:r>
              <a:rPr lang="fr-FR" sz="1800" dirty="0">
                <a:solidFill>
                  <a:schemeClr val="dk1"/>
                </a:solidFill>
                <a:latin typeface="Nunito"/>
                <a:ea typeface="Nunito"/>
                <a:cs typeface="Nunito"/>
                <a:sym typeface="Nunito"/>
              </a:rPr>
              <a:t>joints de construction</a:t>
            </a:r>
          </a:p>
          <a:p>
            <a:pPr marL="285750" lvl="0" indent="-285750">
              <a:buClr>
                <a:schemeClr val="dk1"/>
              </a:buClr>
              <a:buSzPts val="1800"/>
              <a:buFont typeface="Arial" panose="020B0604020202020204" pitchFamily="34" charset="0"/>
              <a:buChar char="•"/>
            </a:pPr>
            <a:r>
              <a:rPr lang="fr-FR" sz="1800" dirty="0">
                <a:solidFill>
                  <a:schemeClr val="dk1"/>
                </a:solidFill>
                <a:latin typeface="Nunito"/>
                <a:ea typeface="Nunito"/>
                <a:cs typeface="Nunito"/>
                <a:sym typeface="Nunito"/>
              </a:rPr>
              <a:t>lacunes autour des conduites de service</a:t>
            </a:r>
          </a:p>
          <a:p>
            <a:pPr marL="285750" lvl="0" indent="-285750">
              <a:buClr>
                <a:schemeClr val="dk1"/>
              </a:buClr>
              <a:buSzPts val="1800"/>
              <a:buFont typeface="Arial" panose="020B0604020202020204" pitchFamily="34" charset="0"/>
              <a:buChar char="•"/>
            </a:pPr>
            <a:r>
              <a:rPr lang="fr-FR" sz="1800" dirty="0">
                <a:solidFill>
                  <a:schemeClr val="dk1"/>
                </a:solidFill>
                <a:latin typeface="Nunito"/>
                <a:ea typeface="Nunito"/>
                <a:cs typeface="Nunito"/>
                <a:sym typeface="Nunito"/>
              </a:rPr>
              <a:t>postes d’appui drains de plancher </a:t>
            </a:r>
          </a:p>
          <a:p>
            <a:pPr marL="285750" lvl="0" indent="-285750">
              <a:buClr>
                <a:schemeClr val="dk1"/>
              </a:buClr>
              <a:buSzPts val="1800"/>
              <a:buFont typeface="Arial" panose="020B0604020202020204" pitchFamily="34" charset="0"/>
              <a:buChar char="•"/>
            </a:pPr>
            <a:r>
              <a:rPr lang="fr-FR" sz="1800" dirty="0">
                <a:solidFill>
                  <a:schemeClr val="dk1"/>
                </a:solidFill>
                <a:latin typeface="Nunito"/>
                <a:ea typeface="Nunito"/>
                <a:cs typeface="Nunito"/>
                <a:sym typeface="Nunito"/>
              </a:rPr>
              <a:t>puisards </a:t>
            </a:r>
          </a:p>
          <a:p>
            <a:pPr marL="285750" lvl="0" indent="-285750">
              <a:buClr>
                <a:schemeClr val="dk1"/>
              </a:buClr>
              <a:buSzPts val="1800"/>
              <a:buFont typeface="Arial" panose="020B0604020202020204" pitchFamily="34" charset="0"/>
              <a:buChar char="•"/>
            </a:pPr>
            <a:r>
              <a:rPr lang="fr-FR" sz="1800" dirty="0">
                <a:solidFill>
                  <a:schemeClr val="dk1"/>
                </a:solidFill>
                <a:latin typeface="Nunito"/>
                <a:ea typeface="Nunito"/>
                <a:cs typeface="Nunito"/>
                <a:sym typeface="Nunito"/>
              </a:rPr>
              <a:t>cavités à l’intérieur des murs</a:t>
            </a:r>
          </a:p>
        </p:txBody>
      </p:sp>
      <p:sp>
        <p:nvSpPr>
          <p:cNvPr id="197" name="Google Shape;197;p27"/>
          <p:cNvSpPr txBox="1"/>
          <p:nvPr/>
        </p:nvSpPr>
        <p:spPr>
          <a:xfrm>
            <a:off x="557939" y="5453400"/>
            <a:ext cx="4688461" cy="1015622"/>
          </a:xfrm>
          <a:prstGeom prst="rect">
            <a:avLst/>
          </a:prstGeom>
          <a:noFill/>
          <a:ln>
            <a:noFill/>
          </a:ln>
        </p:spPr>
        <p:txBody>
          <a:bodyPr spcFirstLastPara="1" wrap="square" lIns="91425" tIns="45700" rIns="91425" bIns="45700" anchor="t" anchorCtr="0">
            <a:spAutoFit/>
          </a:bodyPr>
          <a:lstStyle/>
          <a:p>
            <a:r>
              <a:rPr lang="fr-FR" sz="2000" dirty="0">
                <a:solidFill>
                  <a:schemeClr val="dk1"/>
                </a:solidFill>
                <a:latin typeface="Nunito"/>
                <a:ea typeface="Nunito"/>
                <a:cs typeface="Nunito"/>
                <a:sym typeface="Nunito"/>
              </a:rPr>
              <a:t>L’exposition à des niveaux élevés de radon à l’intérieur avec une exposition à long terme affecte notre santé.</a:t>
            </a:r>
          </a:p>
        </p:txBody>
      </p:sp>
      <p:sp>
        <p:nvSpPr>
          <p:cNvPr id="198" name="Google Shape;198;p27"/>
          <p:cNvSpPr txBox="1"/>
          <p:nvPr/>
        </p:nvSpPr>
        <p:spPr>
          <a:xfrm>
            <a:off x="838200" y="1149054"/>
            <a:ext cx="10515600" cy="1015800"/>
          </a:xfrm>
          <a:prstGeom prst="rect">
            <a:avLst/>
          </a:prstGeom>
          <a:noFill/>
          <a:ln>
            <a:noFill/>
          </a:ln>
        </p:spPr>
        <p:txBody>
          <a:bodyPr spcFirstLastPara="1" wrap="square" lIns="91425" tIns="45700" rIns="91425" bIns="45700" anchor="t" anchorCtr="0">
            <a:spAutoFit/>
          </a:bodyPr>
          <a:lstStyle/>
          <a:p>
            <a:pPr lvl="0"/>
            <a:r>
              <a:rPr lang="fr-FR" sz="2000" dirty="0">
                <a:solidFill>
                  <a:schemeClr val="dk1"/>
                </a:solidFill>
                <a:latin typeface="Nunito"/>
                <a:ea typeface="Nunito"/>
                <a:cs typeface="Nunito"/>
                <a:sym typeface="Nunito"/>
              </a:rPr>
              <a:t>La pression de l’air à l’intérieur de votre maison est généralement plus faible que dans le sol entourant les fondations. Cette différence de pression attire l’air et d’autres gaz, y compris le radon, du sol dans votre maison.</a:t>
            </a:r>
          </a:p>
        </p:txBody>
      </p:sp>
      <p:pic>
        <p:nvPicPr>
          <p:cNvPr id="199" name="Google Shape;199;p27"/>
          <p:cNvPicPr preferRelativeResize="0"/>
          <p:nvPr/>
        </p:nvPicPr>
        <p:blipFill>
          <a:blip r:embed="rId3">
            <a:alphaModFix/>
          </a:blip>
          <a:stretch>
            <a:fillRect/>
          </a:stretch>
        </p:blipFill>
        <p:spPr>
          <a:xfrm>
            <a:off x="5436149" y="2704000"/>
            <a:ext cx="5917650" cy="3406676"/>
          </a:xfrm>
          <a:prstGeom prst="rect">
            <a:avLst/>
          </a:prstGeom>
          <a:noFill/>
          <a:ln w="76200" cap="flat" cmpd="sng">
            <a:solidFill>
              <a:schemeClr val="accent4"/>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687825" y="762025"/>
            <a:ext cx="61692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Play"/>
              <a:buNone/>
            </a:pPr>
            <a:r>
              <a:rPr lang="fr-FR" sz="3600" b="1" dirty="0">
                <a:latin typeface="JetBrains Mono"/>
                <a:ea typeface="JetBrains Mono"/>
                <a:cs typeface="JetBrains Mono"/>
                <a:sym typeface="JetBrains Mono"/>
              </a:rPr>
              <a:t>Où sont les concentrations les plus élevées de radon?</a:t>
            </a:r>
            <a:endParaRPr lang="en-CA" b="1" dirty="0">
              <a:latin typeface="JetBrains Mono"/>
              <a:ea typeface="JetBrains Mono"/>
              <a:cs typeface="JetBrains Mono"/>
              <a:sym typeface="JetBrains Mono"/>
            </a:endParaRPr>
          </a:p>
        </p:txBody>
      </p:sp>
      <p:sp>
        <p:nvSpPr>
          <p:cNvPr id="206" name="Google Shape;206;p28"/>
          <p:cNvSpPr txBox="1"/>
          <p:nvPr/>
        </p:nvSpPr>
        <p:spPr>
          <a:xfrm>
            <a:off x="687825" y="2245476"/>
            <a:ext cx="5923800" cy="4524275"/>
          </a:xfrm>
          <a:prstGeom prst="rect">
            <a:avLst/>
          </a:prstGeom>
          <a:noFill/>
          <a:ln>
            <a:noFill/>
          </a:ln>
        </p:spPr>
        <p:txBody>
          <a:bodyPr spcFirstLastPara="1" wrap="square" lIns="91425" tIns="45700" rIns="91425" bIns="45700" anchor="t" anchorCtr="0">
            <a:spAutoFit/>
          </a:bodyPr>
          <a:lstStyle/>
          <a:p>
            <a:r>
              <a:rPr lang="fr-FR" sz="2400" dirty="0">
                <a:solidFill>
                  <a:schemeClr val="dk1"/>
                </a:solidFill>
                <a:latin typeface="Nunito"/>
                <a:ea typeface="Nunito"/>
                <a:cs typeface="Nunito"/>
                <a:sym typeface="Nunito"/>
              </a:rPr>
              <a:t>Les concentrations les plus élevées de radon se trouvent le plus près du sol dans les sous-sols.</a:t>
            </a:r>
          </a:p>
          <a:p>
            <a:endParaRPr lang="fr-FR" sz="2400" dirty="0">
              <a:solidFill>
                <a:schemeClr val="dk1"/>
              </a:solidFill>
              <a:latin typeface="Nunito"/>
              <a:ea typeface="Nunito"/>
              <a:cs typeface="Nunito"/>
              <a:sym typeface="Nunito"/>
            </a:endParaRPr>
          </a:p>
          <a:p>
            <a:r>
              <a:rPr lang="fr-FR" sz="2400" dirty="0">
                <a:solidFill>
                  <a:schemeClr val="dk1"/>
                </a:solidFill>
                <a:latin typeface="Nunito"/>
                <a:ea typeface="Nunito"/>
                <a:cs typeface="Nunito"/>
                <a:sym typeface="Nunito"/>
              </a:rPr>
              <a:t>Bien que le radon soit généralement le plus élevé dans le niveau le plus bas de la maison, le plus proche du sol, les systèmes de ventilation domestique font circuler efficacement la qualité de l’air et des niveaux plus élevés de radon ont également été trouvés dans les niveaux supérieurs des maisons.</a:t>
            </a:r>
          </a:p>
        </p:txBody>
      </p:sp>
      <p:pic>
        <p:nvPicPr>
          <p:cNvPr id="207" name="Google Shape;207;p28"/>
          <p:cNvPicPr preferRelativeResize="0"/>
          <p:nvPr/>
        </p:nvPicPr>
        <p:blipFill rotWithShape="1">
          <a:blip r:embed="rId3">
            <a:alphaModFix/>
          </a:blip>
          <a:srcRect l="19087" t="12388"/>
          <a:stretch/>
        </p:blipFill>
        <p:spPr>
          <a:xfrm>
            <a:off x="7388475" y="0"/>
            <a:ext cx="6005151" cy="6934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5302300" y="1382003"/>
            <a:ext cx="6405900" cy="1228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000"/>
              <a:buFont typeface="Play"/>
              <a:buNone/>
            </a:pPr>
            <a:r>
              <a:rPr lang="fr-FR" sz="3800" b="1" dirty="0">
                <a:solidFill>
                  <a:schemeClr val="dk1"/>
                </a:solidFill>
                <a:latin typeface="JetBrains Mono"/>
                <a:ea typeface="JetBrains Mono"/>
                <a:cs typeface="JetBrains Mono"/>
                <a:sym typeface="JetBrains Mono"/>
              </a:rPr>
              <a:t>Comment puis-je savoir si le radon se trouve dans ma maison?</a:t>
            </a:r>
            <a:endParaRPr lang="en-CA" sz="3500" b="1" dirty="0">
              <a:latin typeface="JetBrains Mono"/>
              <a:ea typeface="JetBrains Mono"/>
              <a:cs typeface="JetBrains Mono"/>
              <a:sym typeface="JetBrains Mono"/>
            </a:endParaRPr>
          </a:p>
        </p:txBody>
      </p:sp>
      <p:sp>
        <p:nvSpPr>
          <p:cNvPr id="214" name="Google Shape;214;p29"/>
          <p:cNvSpPr txBox="1"/>
          <p:nvPr/>
        </p:nvSpPr>
        <p:spPr>
          <a:xfrm>
            <a:off x="5583600" y="2383150"/>
            <a:ext cx="6608400" cy="3973200"/>
          </a:xfrm>
          <a:prstGeom prst="rect">
            <a:avLst/>
          </a:prstGeom>
          <a:noFill/>
          <a:ln>
            <a:noFill/>
          </a:ln>
        </p:spPr>
        <p:txBody>
          <a:bodyPr spcFirstLastPara="1" wrap="square" lIns="91425" tIns="45700" rIns="91425" bIns="45700" anchor="ctr" anchorCtr="0">
            <a:normAutofit/>
          </a:bodyPr>
          <a:lstStyle/>
          <a:p>
            <a:pPr>
              <a:lnSpc>
                <a:spcPct val="90000"/>
              </a:lnSpc>
              <a:buClr>
                <a:schemeClr val="dk1"/>
              </a:buClr>
              <a:buSzPts val="2400"/>
              <a:buFont typeface="Nunito"/>
              <a:buChar char="•"/>
            </a:pPr>
            <a:r>
              <a:rPr lang="en-CA" sz="3200" dirty="0">
                <a:solidFill>
                  <a:schemeClr val="dk1"/>
                </a:solidFill>
                <a:latin typeface="Nunito"/>
                <a:ea typeface="Nunito"/>
                <a:cs typeface="Nunito"/>
                <a:sym typeface="Nunito"/>
              </a:rPr>
              <a:t>Le radon </a:t>
            </a:r>
            <a:r>
              <a:rPr lang="en-CA" sz="3200" dirty="0" err="1">
                <a:solidFill>
                  <a:schemeClr val="dk1"/>
                </a:solidFill>
                <a:latin typeface="Nunito"/>
                <a:ea typeface="Nunito"/>
                <a:cs typeface="Nunito"/>
                <a:sym typeface="Nunito"/>
              </a:rPr>
              <a:t>est</a:t>
            </a:r>
            <a:r>
              <a:rPr lang="en-CA" sz="3200" dirty="0">
                <a:solidFill>
                  <a:schemeClr val="dk1"/>
                </a:solidFill>
                <a:latin typeface="Nunito"/>
                <a:ea typeface="Nunito"/>
                <a:cs typeface="Nunito"/>
                <a:sym typeface="Nunito"/>
              </a:rPr>
              <a:t> invisible</a:t>
            </a:r>
          </a:p>
          <a:p>
            <a:pPr>
              <a:lnSpc>
                <a:spcPct val="90000"/>
              </a:lnSpc>
              <a:buClr>
                <a:schemeClr val="dk1"/>
              </a:buClr>
              <a:buSzPts val="2400"/>
            </a:pPr>
            <a:endParaRPr lang="en-CA" sz="3200" dirty="0">
              <a:solidFill>
                <a:schemeClr val="dk1"/>
              </a:solidFill>
              <a:latin typeface="Nunito"/>
              <a:ea typeface="Nunito"/>
              <a:cs typeface="Nunito"/>
            </a:endParaRPr>
          </a:p>
          <a:p>
            <a:pPr>
              <a:lnSpc>
                <a:spcPct val="90000"/>
              </a:lnSpc>
              <a:spcBef>
                <a:spcPts val="600"/>
              </a:spcBef>
              <a:buClr>
                <a:schemeClr val="dk1"/>
              </a:buClr>
              <a:buSzPts val="2400"/>
              <a:buFont typeface="Nunito"/>
              <a:buChar char="•"/>
            </a:pPr>
            <a:r>
              <a:rPr lang="fr-FR" sz="3200" dirty="0"/>
              <a:t>La seule façon de savoir est de tester</a:t>
            </a:r>
            <a:endParaRPr lang="en-US" sz="3200" dirty="0">
              <a:solidFill>
                <a:schemeClr val="dk1"/>
              </a:solidFill>
              <a:latin typeface="Nunito"/>
              <a:ea typeface="Nunito"/>
              <a:cs typeface="Nunito"/>
            </a:endParaRPr>
          </a:p>
        </p:txBody>
      </p:sp>
      <p:pic>
        <p:nvPicPr>
          <p:cNvPr id="215" name="Google Shape;215;p29"/>
          <p:cNvPicPr preferRelativeResize="0"/>
          <p:nvPr/>
        </p:nvPicPr>
        <p:blipFill>
          <a:blip r:embed="rId3">
            <a:alphaModFix/>
          </a:blip>
          <a:stretch>
            <a:fillRect/>
          </a:stretch>
        </p:blipFill>
        <p:spPr>
          <a:xfrm rot="136567">
            <a:off x="417147" y="485979"/>
            <a:ext cx="4403154" cy="5954773"/>
          </a:xfrm>
          <a:prstGeom prst="rect">
            <a:avLst/>
          </a:prstGeom>
          <a:noFill/>
          <a:ln>
            <a:noFill/>
          </a:ln>
        </p:spPr>
      </p:pic>
      <p:pic>
        <p:nvPicPr>
          <p:cNvPr id="216" name="Google Shape;216;p29"/>
          <p:cNvPicPr preferRelativeResize="0"/>
          <p:nvPr/>
        </p:nvPicPr>
        <p:blipFill>
          <a:blip r:embed="rId4">
            <a:alphaModFix/>
          </a:blip>
          <a:stretch>
            <a:fillRect/>
          </a:stretch>
        </p:blipFill>
        <p:spPr>
          <a:xfrm>
            <a:off x="781211" y="1627850"/>
            <a:ext cx="3675024" cy="2741900"/>
          </a:xfrm>
          <a:prstGeom prst="rect">
            <a:avLst/>
          </a:prstGeom>
          <a:noFill/>
          <a:ln>
            <a:noFill/>
          </a:ln>
        </p:spPr>
      </p:pic>
      <p:sp>
        <p:nvSpPr>
          <p:cNvPr id="217" name="Google Shape;217;p29"/>
          <p:cNvSpPr txBox="1"/>
          <p:nvPr/>
        </p:nvSpPr>
        <p:spPr>
          <a:xfrm>
            <a:off x="1127844" y="4611281"/>
            <a:ext cx="2978100" cy="985428"/>
          </a:xfrm>
          <a:prstGeom prst="rect">
            <a:avLst/>
          </a:prstGeom>
          <a:noFill/>
          <a:ln>
            <a:noFill/>
          </a:ln>
        </p:spPr>
        <p:txBody>
          <a:bodyPr spcFirstLastPara="1" wrap="square" lIns="91425" tIns="45700" rIns="91425" bIns="45700" anchor="ctr" anchorCtr="0">
            <a:normAutofit fontScale="85000" lnSpcReduction="20000"/>
          </a:bodyPr>
          <a:lstStyle/>
          <a:p>
            <a:pPr lvl="0" algn="ctr">
              <a:lnSpc>
                <a:spcPct val="90000"/>
              </a:lnSpc>
            </a:pPr>
            <a:r>
              <a:rPr lang="en-CA" sz="3200" dirty="0" err="1">
                <a:solidFill>
                  <a:schemeClr val="dk1"/>
                </a:solidFill>
                <a:latin typeface="Nunito"/>
                <a:ea typeface="Nunito"/>
                <a:cs typeface="Nunito"/>
                <a:sym typeface="Nunito"/>
              </a:rPr>
              <a:t>Trousses</a:t>
            </a:r>
            <a:r>
              <a:rPr lang="en-CA" sz="3200" dirty="0">
                <a:solidFill>
                  <a:schemeClr val="dk1"/>
                </a:solidFill>
                <a:latin typeface="Nunito"/>
                <a:ea typeface="Nunito"/>
                <a:cs typeface="Nunito"/>
                <a:sym typeface="Nunito"/>
              </a:rPr>
              <a:t> </a:t>
            </a:r>
            <a:r>
              <a:rPr lang="en-CA" sz="3200" dirty="0" err="1">
                <a:solidFill>
                  <a:schemeClr val="dk1"/>
                </a:solidFill>
                <a:latin typeface="Nunito"/>
                <a:ea typeface="Nunito"/>
                <a:cs typeface="Nunito"/>
                <a:sym typeface="Nunito"/>
              </a:rPr>
              <a:t>d’analyse</a:t>
            </a:r>
            <a:r>
              <a:rPr lang="en-CA" sz="3200" dirty="0">
                <a:solidFill>
                  <a:schemeClr val="dk1"/>
                </a:solidFill>
                <a:latin typeface="Nunito"/>
                <a:ea typeface="Nunito"/>
                <a:cs typeface="Nunito"/>
                <a:sym typeface="Nunito"/>
              </a:rPr>
              <a:t> du radon</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1295399" y="1522475"/>
            <a:ext cx="5740831"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b="1" dirty="0" err="1">
                <a:latin typeface="JetBrains Mono"/>
                <a:ea typeface="JetBrains Mono"/>
                <a:cs typeface="JetBrains Mono"/>
                <a:sym typeface="JetBrains Mono"/>
              </a:rPr>
              <a:t>Effets</a:t>
            </a:r>
            <a:r>
              <a:rPr lang="en-CA" b="1" dirty="0">
                <a:latin typeface="JetBrains Mono"/>
                <a:ea typeface="JetBrains Mono"/>
                <a:cs typeface="JetBrains Mono"/>
                <a:sym typeface="JetBrains Mono"/>
              </a:rPr>
              <a:t> sur la </a:t>
            </a:r>
            <a:r>
              <a:rPr lang="en-CA" b="1" dirty="0" err="1">
                <a:latin typeface="JetBrains Mono"/>
                <a:ea typeface="JetBrains Mono"/>
                <a:cs typeface="JetBrains Mono"/>
                <a:sym typeface="JetBrains Mono"/>
              </a:rPr>
              <a:t>santé</a:t>
            </a:r>
            <a:endParaRPr lang="en-CA" b="1" dirty="0">
              <a:latin typeface="JetBrains Mono"/>
              <a:ea typeface="JetBrains Mono"/>
              <a:cs typeface="JetBrains Mono"/>
              <a:sym typeface="JetBrains Mono"/>
            </a:endParaRPr>
          </a:p>
        </p:txBody>
      </p:sp>
      <p:sp>
        <p:nvSpPr>
          <p:cNvPr id="223" name="Google Shape;223;p30"/>
          <p:cNvSpPr txBox="1">
            <a:spLocks noGrp="1"/>
          </p:cNvSpPr>
          <p:nvPr>
            <p:ph type="body" idx="1"/>
          </p:nvPr>
        </p:nvSpPr>
        <p:spPr>
          <a:xfrm>
            <a:off x="1295400" y="2561898"/>
            <a:ext cx="5459400" cy="105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fr-FR" sz="3200" dirty="0">
                <a:solidFill>
                  <a:srgbClr val="000000"/>
                </a:solidFill>
                <a:latin typeface="Nunito"/>
                <a:ea typeface="Nunito"/>
                <a:cs typeface="Nunito"/>
                <a:sym typeface="Nunito"/>
              </a:rPr>
              <a:t>Qu’est-ce qui peut causer le cancer du poumon ?</a:t>
            </a:r>
          </a:p>
        </p:txBody>
      </p:sp>
      <p:pic>
        <p:nvPicPr>
          <p:cNvPr id="224" name="Google Shape;224;p30"/>
          <p:cNvPicPr preferRelativeResize="0"/>
          <p:nvPr/>
        </p:nvPicPr>
        <p:blipFill>
          <a:blip r:embed="rId3">
            <a:alphaModFix/>
          </a:blip>
          <a:stretch>
            <a:fillRect/>
          </a:stretch>
        </p:blipFill>
        <p:spPr>
          <a:xfrm>
            <a:off x="7811119" y="1202188"/>
            <a:ext cx="4228483" cy="6105900"/>
          </a:xfrm>
          <a:prstGeom prst="rect">
            <a:avLst/>
          </a:prstGeom>
          <a:noFill/>
          <a:ln>
            <a:noFill/>
          </a:ln>
        </p:spPr>
      </p:pic>
      <p:pic>
        <p:nvPicPr>
          <p:cNvPr id="225" name="Google Shape;225;p30"/>
          <p:cNvPicPr preferRelativeResize="0"/>
          <p:nvPr/>
        </p:nvPicPr>
        <p:blipFill>
          <a:blip r:embed="rId4">
            <a:alphaModFix/>
          </a:blip>
          <a:stretch>
            <a:fillRect/>
          </a:stretch>
        </p:blipFill>
        <p:spPr>
          <a:xfrm>
            <a:off x="1175113" y="3968200"/>
            <a:ext cx="5699973" cy="1508350"/>
          </a:xfrm>
          <a:prstGeom prst="rect">
            <a:avLst/>
          </a:prstGeom>
          <a:noFill/>
          <a:ln>
            <a:noFill/>
          </a:ln>
        </p:spPr>
      </p:pic>
      <p:sp>
        <p:nvSpPr>
          <p:cNvPr id="226" name="Google Shape;226;p30"/>
          <p:cNvSpPr txBox="1"/>
          <p:nvPr/>
        </p:nvSpPr>
        <p:spPr>
          <a:xfrm>
            <a:off x="1736849" y="4170315"/>
            <a:ext cx="4576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3600" dirty="0">
                <a:latin typeface="Nunito"/>
                <a:ea typeface="Nunito"/>
                <a:cs typeface="Nunito"/>
                <a:sym typeface="Nunito"/>
              </a:rPr>
              <a:t>Réfléchir  </a:t>
            </a:r>
            <a:r>
              <a:rPr lang="fr-CA" sz="3600" dirty="0">
                <a:solidFill>
                  <a:schemeClr val="dk1"/>
                </a:solidFill>
                <a:latin typeface="Nunito"/>
                <a:ea typeface="Nunito"/>
                <a:cs typeface="Nunito"/>
                <a:sym typeface="Nunito"/>
              </a:rPr>
              <a:t>| Discuter | </a:t>
            </a:r>
            <a:r>
              <a:rPr lang="fr-CA" sz="3600" dirty="0">
                <a:latin typeface="Nunito"/>
                <a:ea typeface="Nunito"/>
                <a:cs typeface="Nunito"/>
                <a:sym typeface="Nunito"/>
              </a:rPr>
              <a:t> </a:t>
            </a:r>
            <a:r>
              <a:rPr lang="fr-CA" sz="3600" dirty="0">
                <a:solidFill>
                  <a:schemeClr val="dk1"/>
                </a:solidFill>
                <a:latin typeface="Nunito"/>
                <a:ea typeface="Nunito"/>
                <a:cs typeface="Nunito"/>
                <a:sym typeface="Nunito"/>
              </a:rPr>
              <a:t>Partager</a:t>
            </a:r>
            <a:endParaRPr lang="fr-CA" sz="3600" dirty="0">
              <a:latin typeface="Nunito"/>
              <a:ea typeface="Nunito"/>
              <a:cs typeface="Nunito"/>
              <a:sym typeface="Nunito"/>
            </a:endParaRPr>
          </a:p>
        </p:txBody>
      </p:sp>
      <p:pic>
        <p:nvPicPr>
          <p:cNvPr id="227" name="Google Shape;227;p30"/>
          <p:cNvPicPr preferRelativeResize="0"/>
          <p:nvPr/>
        </p:nvPicPr>
        <p:blipFill>
          <a:blip r:embed="rId5">
            <a:alphaModFix/>
          </a:blip>
          <a:stretch>
            <a:fillRect/>
          </a:stretch>
        </p:blipFill>
        <p:spPr>
          <a:xfrm rot="-6120246">
            <a:off x="5937828" y="3420647"/>
            <a:ext cx="1078334" cy="6806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495946" y="611150"/>
            <a:ext cx="5796366" cy="1807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dirty="0" err="1">
                <a:latin typeface="JetBrains Mono SemiBold"/>
                <a:ea typeface="JetBrains Mono SemiBold"/>
                <a:cs typeface="JetBrains Mono SemiBold"/>
                <a:sym typeface="JetBrains Mono SemiBold"/>
              </a:rPr>
              <a:t>Effets</a:t>
            </a:r>
            <a:r>
              <a:rPr lang="en-CA" dirty="0">
                <a:latin typeface="JetBrains Mono SemiBold"/>
                <a:ea typeface="JetBrains Mono SemiBold"/>
                <a:cs typeface="JetBrains Mono SemiBold"/>
                <a:sym typeface="JetBrains Mono SemiBold"/>
              </a:rPr>
              <a:t> sur la </a:t>
            </a:r>
            <a:r>
              <a:rPr lang="en-CA" dirty="0" err="1">
                <a:latin typeface="JetBrains Mono SemiBold"/>
                <a:ea typeface="JetBrains Mono SemiBold"/>
                <a:cs typeface="JetBrains Mono SemiBold"/>
                <a:sym typeface="JetBrains Mono SemiBold"/>
              </a:rPr>
              <a:t>santé</a:t>
            </a:r>
            <a:endParaRPr lang="en-CA" dirty="0">
              <a:latin typeface="JetBrains Mono SemiBold"/>
              <a:ea typeface="JetBrains Mono SemiBold"/>
              <a:cs typeface="JetBrains Mono SemiBold"/>
              <a:sym typeface="JetBrains Mono SemiBold"/>
            </a:endParaRPr>
          </a:p>
        </p:txBody>
      </p:sp>
      <p:sp>
        <p:nvSpPr>
          <p:cNvPr id="234" name="Google Shape;234;p31"/>
          <p:cNvSpPr txBox="1">
            <a:spLocks noGrp="1"/>
          </p:cNvSpPr>
          <p:nvPr>
            <p:ph type="body" idx="1"/>
          </p:nvPr>
        </p:nvSpPr>
        <p:spPr>
          <a:xfrm>
            <a:off x="699825" y="2144503"/>
            <a:ext cx="5081043" cy="2920500"/>
          </a:xfrm>
          <a:prstGeom prst="rect">
            <a:avLst/>
          </a:prstGeom>
          <a:noFill/>
          <a:ln>
            <a:noFill/>
          </a:ln>
        </p:spPr>
        <p:txBody>
          <a:bodyPr spcFirstLastPara="1" wrap="square" lIns="91425" tIns="45700" rIns="91425" bIns="45700" anchor="t" anchorCtr="0">
            <a:normAutofit fontScale="92500" lnSpcReduction="20000"/>
          </a:bodyPr>
          <a:lstStyle/>
          <a:p>
            <a:pPr marL="0" lvl="0" indent="0">
              <a:spcAft>
                <a:spcPts val="800"/>
              </a:spcAft>
              <a:buNone/>
            </a:pPr>
            <a:r>
              <a:rPr lang="fr-FR" dirty="0"/>
              <a:t>L’exposition à long terme à des concentrations élevées de radon* chez les non-fumeurs est</a:t>
            </a:r>
            <a:r>
              <a:rPr lang="en-CA" sz="2800" dirty="0"/>
              <a:t>:</a:t>
            </a:r>
          </a:p>
          <a:p>
            <a:pPr marL="0" lvl="0" indent="0" algn="l" rtl="0">
              <a:lnSpc>
                <a:spcPct val="90000"/>
              </a:lnSpc>
              <a:spcBef>
                <a:spcPts val="1800"/>
              </a:spcBef>
              <a:spcAft>
                <a:spcPts val="0"/>
              </a:spcAft>
              <a:buClr>
                <a:schemeClr val="dk1"/>
              </a:buClr>
              <a:buSzPts val="3200"/>
              <a:buNone/>
            </a:pPr>
            <a:r>
              <a:rPr lang="en-CA" sz="2700" dirty="0">
                <a:solidFill>
                  <a:srgbClr val="163E68"/>
                </a:solidFill>
                <a:latin typeface="JetBrains Mono ExtraBold"/>
                <a:ea typeface="JetBrains Mono ExtraBold"/>
                <a:cs typeface="JetBrains Mono ExtraBold"/>
                <a:sym typeface="JetBrains Mono ExtraBold"/>
              </a:rPr>
              <a:t>#1 cause du cancer du </a:t>
            </a:r>
            <a:r>
              <a:rPr lang="en-CA" sz="2700" dirty="0" err="1">
                <a:solidFill>
                  <a:srgbClr val="163E68"/>
                </a:solidFill>
                <a:latin typeface="JetBrains Mono ExtraBold"/>
                <a:ea typeface="JetBrains Mono ExtraBold"/>
                <a:cs typeface="JetBrains Mono ExtraBold"/>
                <a:sym typeface="JetBrains Mono ExtraBold"/>
              </a:rPr>
              <a:t>poumon</a:t>
            </a:r>
            <a:r>
              <a:rPr lang="en-CA" sz="2700" dirty="0">
                <a:solidFill>
                  <a:srgbClr val="163E68"/>
                </a:solidFill>
                <a:latin typeface="JetBrains Mono ExtraBold"/>
                <a:ea typeface="JetBrains Mono ExtraBold"/>
                <a:cs typeface="JetBrains Mono ExtraBold"/>
                <a:sym typeface="JetBrains Mono ExtraBold"/>
              </a:rPr>
              <a:t> </a:t>
            </a:r>
            <a:endParaRPr lang="en-CA" sz="1900" dirty="0">
              <a:solidFill>
                <a:srgbClr val="163E68"/>
              </a:solidFill>
              <a:latin typeface="JetBrains Mono ExtraBold"/>
              <a:ea typeface="JetBrains Mono ExtraBold"/>
              <a:cs typeface="JetBrains Mono ExtraBold"/>
              <a:sym typeface="JetBrains Mono ExtraBold"/>
            </a:endParaRPr>
          </a:p>
          <a:p>
            <a:pPr marL="0" lvl="0" indent="0" algn="l" rtl="0">
              <a:lnSpc>
                <a:spcPct val="90000"/>
              </a:lnSpc>
              <a:spcBef>
                <a:spcPts val="1800"/>
              </a:spcBef>
              <a:spcAft>
                <a:spcPts val="0"/>
              </a:spcAft>
              <a:buClr>
                <a:schemeClr val="dk1"/>
              </a:buClr>
              <a:buSzPts val="3200"/>
              <a:buNone/>
            </a:pPr>
            <a:endParaRPr sz="3200" b="1" dirty="0">
              <a:latin typeface="Nunito"/>
              <a:ea typeface="Nunito"/>
              <a:cs typeface="Nunito"/>
              <a:sym typeface="Nunito"/>
            </a:endParaRPr>
          </a:p>
          <a:p>
            <a:pPr marL="0" lvl="0" indent="0" algn="l" rtl="0">
              <a:lnSpc>
                <a:spcPct val="90000"/>
              </a:lnSpc>
              <a:spcBef>
                <a:spcPts val="1800"/>
              </a:spcBef>
              <a:spcAft>
                <a:spcPts val="0"/>
              </a:spcAft>
              <a:buClr>
                <a:schemeClr val="dk1"/>
              </a:buClr>
              <a:buSzPts val="1800"/>
              <a:buNone/>
            </a:pPr>
            <a:r>
              <a:rPr lang="en-CA" sz="1800" b="1" dirty="0">
                <a:latin typeface="Nunito"/>
                <a:ea typeface="Nunito"/>
                <a:cs typeface="Nunito"/>
                <a:sym typeface="Nunito"/>
              </a:rPr>
              <a:t>* </a:t>
            </a:r>
            <a:r>
              <a:rPr lang="en-CA" sz="1800" dirty="0"/>
              <a:t>Au-dessus de</a:t>
            </a:r>
            <a:r>
              <a:rPr lang="en-CA" sz="1800" b="1" dirty="0">
                <a:latin typeface="Nunito"/>
                <a:ea typeface="Nunito"/>
                <a:cs typeface="Nunito"/>
                <a:sym typeface="Nunito"/>
              </a:rPr>
              <a:t> </a:t>
            </a:r>
            <a:r>
              <a:rPr lang="en-CA" sz="1800" dirty="0">
                <a:latin typeface="Nunito"/>
                <a:ea typeface="Nunito"/>
                <a:cs typeface="Nunito"/>
                <a:sym typeface="Nunito"/>
              </a:rPr>
              <a:t>200Bq/m</a:t>
            </a:r>
            <a:r>
              <a:rPr lang="en-CA" sz="1800" baseline="30000" dirty="0">
                <a:latin typeface="Nunito"/>
                <a:ea typeface="Nunito"/>
                <a:cs typeface="Nunito"/>
                <a:sym typeface="Nunito"/>
              </a:rPr>
              <a:t>3 </a:t>
            </a:r>
            <a:endParaRPr sz="1800" b="1" dirty="0">
              <a:latin typeface="Nunito"/>
              <a:ea typeface="Nunito"/>
              <a:cs typeface="Nunito"/>
              <a:sym typeface="Nunito"/>
            </a:endParaRPr>
          </a:p>
        </p:txBody>
      </p:sp>
      <p:pic>
        <p:nvPicPr>
          <p:cNvPr id="2" name="Picture 2">
            <a:extLst>
              <a:ext uri="{FF2B5EF4-FFF2-40B4-BE49-F238E27FC236}">
                <a16:creationId xmlns:a16="http://schemas.microsoft.com/office/drawing/2014/main" id="{6962CE4D-28CB-DB94-ECBF-34C212BBA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747" y="132799"/>
            <a:ext cx="6121312" cy="8613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838198" y="693546"/>
            <a:ext cx="7612200" cy="1807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fr-FR" dirty="0">
                <a:latin typeface="JetBrains Mono SemiBold"/>
                <a:ea typeface="JetBrains Mono SemiBold"/>
                <a:cs typeface="JetBrains Mono SemiBold"/>
                <a:sym typeface="JetBrains Mono SemiBold"/>
              </a:rPr>
              <a:t>Comment le radon cause-t-il le cancer ?</a:t>
            </a:r>
            <a:endParaRPr lang="en-CA" dirty="0">
              <a:latin typeface="JetBrains Mono SemiBold"/>
              <a:ea typeface="JetBrains Mono SemiBold"/>
              <a:cs typeface="JetBrains Mono SemiBold"/>
              <a:sym typeface="JetBrains Mono SemiBold"/>
            </a:endParaRPr>
          </a:p>
        </p:txBody>
      </p:sp>
      <p:sp>
        <p:nvSpPr>
          <p:cNvPr id="242" name="Google Shape;242;p32"/>
          <p:cNvSpPr txBox="1">
            <a:spLocks noGrp="1"/>
          </p:cNvSpPr>
          <p:nvPr>
            <p:ph type="body" idx="1"/>
          </p:nvPr>
        </p:nvSpPr>
        <p:spPr>
          <a:xfrm>
            <a:off x="915775" y="2424875"/>
            <a:ext cx="5730600" cy="3843600"/>
          </a:xfrm>
          <a:prstGeom prst="rect">
            <a:avLst/>
          </a:prstGeom>
          <a:noFill/>
          <a:ln>
            <a:noFill/>
          </a:ln>
        </p:spPr>
        <p:txBody>
          <a:bodyPr spcFirstLastPara="1" wrap="square" lIns="91425" tIns="45700" rIns="91425" bIns="45700" anchor="t" anchorCtr="0">
            <a:normAutofit/>
          </a:bodyPr>
          <a:lstStyle/>
          <a:p>
            <a:pPr marL="0" lvl="0" indent="0">
              <a:spcAft>
                <a:spcPts val="800"/>
              </a:spcAft>
              <a:buNone/>
            </a:pPr>
            <a:r>
              <a:rPr lang="fr-FR" sz="2000" dirty="0"/>
              <a:t>Si le radon est inhalé dans les poumons, il se désintègre en particules radioactives qui libèrent de petites rafales d’énergie. 
Cette énergie est absorbée par le tissu pulmonaire voisin, endommageant les cellules pulmonaires. 
Lorsque les cellules sont endommagées, elles peuvent entraîner un cancer lorsqu’elles se reproduisent.</a:t>
            </a:r>
            <a:endParaRPr lang="en-CA" sz="2000" dirty="0"/>
          </a:p>
        </p:txBody>
      </p:sp>
      <p:pic>
        <p:nvPicPr>
          <p:cNvPr id="243" name="Google Shape;243;p32"/>
          <p:cNvPicPr preferRelativeResize="0"/>
          <p:nvPr/>
        </p:nvPicPr>
        <p:blipFill>
          <a:blip r:embed="rId3">
            <a:alphaModFix/>
          </a:blip>
          <a:stretch>
            <a:fillRect/>
          </a:stretch>
        </p:blipFill>
        <p:spPr>
          <a:xfrm>
            <a:off x="7654050" y="1661033"/>
            <a:ext cx="3881550" cy="5604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9"/>
          <p:cNvPicPr preferRelativeResize="0"/>
          <p:nvPr/>
        </p:nvPicPr>
        <p:blipFill>
          <a:blip r:embed="rId3">
            <a:alphaModFix/>
          </a:blip>
          <a:stretch>
            <a:fillRect/>
          </a:stretch>
        </p:blipFill>
        <p:spPr>
          <a:xfrm>
            <a:off x="758418" y="2683619"/>
            <a:ext cx="5793602" cy="1508350"/>
          </a:xfrm>
          <a:prstGeom prst="rect">
            <a:avLst/>
          </a:prstGeom>
          <a:noFill/>
          <a:ln>
            <a:noFill/>
          </a:ln>
        </p:spPr>
      </p:pic>
      <p:sp>
        <p:nvSpPr>
          <p:cNvPr id="309" name="Google Shape;309;p39"/>
          <p:cNvSpPr txBox="1">
            <a:spLocks noGrp="1"/>
          </p:cNvSpPr>
          <p:nvPr>
            <p:ph type="title"/>
          </p:nvPr>
        </p:nvSpPr>
        <p:spPr>
          <a:xfrm>
            <a:off x="754855" y="1043781"/>
            <a:ext cx="6319295" cy="1349512"/>
          </a:xfrm>
          <a:prstGeom prst="rect">
            <a:avLst/>
          </a:prstGeom>
          <a:noFill/>
          <a:ln>
            <a:noFill/>
          </a:ln>
        </p:spPr>
        <p:txBody>
          <a:bodyPr spcFirstLastPara="1" wrap="square" lIns="91425" tIns="45700" rIns="91425" bIns="45700" anchor="ctr" anchorCtr="0">
            <a:normAutofit/>
          </a:bodyPr>
          <a:lstStyle/>
          <a:p>
            <a:pPr lvl="0">
              <a:buSzPts val="4400"/>
            </a:pPr>
            <a:r>
              <a:rPr lang="en-CA" dirty="0" err="1">
                <a:latin typeface="JetBrains Mono SemiBold"/>
                <a:ea typeface="JetBrains Mono SemiBold"/>
                <a:cs typeface="JetBrains Mono SemiBold"/>
                <a:sym typeface="JetBrains Mono SemiBold"/>
              </a:rPr>
              <a:t>Vidéo</a:t>
            </a:r>
            <a:r>
              <a:rPr lang="en-CA" dirty="0">
                <a:latin typeface="JetBrains Mono SemiBold"/>
                <a:ea typeface="JetBrains Mono SemiBold"/>
                <a:cs typeface="JetBrains Mono SemiBold"/>
                <a:sym typeface="JetBrains Mono SemiBold"/>
              </a:rPr>
              <a:t>: </a:t>
            </a:r>
            <a:r>
              <a:rPr lang="fr-FR" dirty="0"/>
              <a:t>Comment le radon cause-t-il le cancer ?</a:t>
            </a:r>
            <a:endParaRPr lang="en-CA" dirty="0">
              <a:latin typeface="JetBrains Mono SemiBold"/>
              <a:ea typeface="JetBrains Mono SemiBold"/>
              <a:cs typeface="JetBrains Mono SemiBold"/>
              <a:sym typeface="JetBrains Mono SemiBold"/>
            </a:endParaRPr>
          </a:p>
        </p:txBody>
      </p:sp>
      <p:sp>
        <p:nvSpPr>
          <p:cNvPr id="310" name="Google Shape;310;p39"/>
          <p:cNvSpPr txBox="1"/>
          <p:nvPr/>
        </p:nvSpPr>
        <p:spPr>
          <a:xfrm>
            <a:off x="1000682" y="3123771"/>
            <a:ext cx="4900500" cy="685019"/>
          </a:xfrm>
          <a:prstGeom prst="rect">
            <a:avLst/>
          </a:prstGeom>
          <a:noFill/>
          <a:ln>
            <a:noFill/>
          </a:ln>
        </p:spPr>
        <p:txBody>
          <a:bodyPr spcFirstLastPara="1" wrap="square" lIns="91425" tIns="45700" rIns="91425" bIns="45700" anchor="t" anchorCtr="0">
            <a:spAutoFit/>
          </a:bodyPr>
          <a:lstStyle/>
          <a:p>
            <a:pPr marL="457200" marR="0" lvl="1" indent="0" algn="l" rtl="0">
              <a:lnSpc>
                <a:spcPct val="107000"/>
              </a:lnSpc>
              <a:spcBef>
                <a:spcPts val="0"/>
              </a:spcBef>
              <a:spcAft>
                <a:spcPts val="0"/>
              </a:spcAft>
              <a:buNone/>
            </a:pP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https://</a:t>
            </a:r>
            <a:r>
              <a:rPr lang="en-CA" sz="1800" i="0" u="none" strike="noStrike" cap="none" dirty="0" err="1">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www.youtube.com</a:t>
            </a: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a:t>
            </a:r>
            <a:r>
              <a:rPr lang="en-CA" sz="1800" i="0" u="none" strike="noStrike" cap="none" dirty="0" err="1">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watch?v</a:t>
            </a: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=inG1g9PlqV4</a:t>
            </a:r>
            <a:endParaRPr lang="en-CA" sz="1800" i="0" u="none" strike="noStrike" cap="none" dirty="0">
              <a:solidFill>
                <a:schemeClr val="tx1"/>
              </a:solidFill>
              <a:latin typeface="Nunito"/>
              <a:ea typeface="Nunito"/>
              <a:cs typeface="Nunito"/>
              <a:sym typeface="Nunito"/>
            </a:endParaRPr>
          </a:p>
        </p:txBody>
      </p:sp>
      <p:pic>
        <p:nvPicPr>
          <p:cNvPr id="312" name="Google Shape;312;p39"/>
          <p:cNvPicPr preferRelativeResize="0"/>
          <p:nvPr/>
        </p:nvPicPr>
        <p:blipFill>
          <a:blip r:embed="rId5">
            <a:alphaModFix/>
          </a:blip>
          <a:stretch>
            <a:fillRect/>
          </a:stretch>
        </p:blipFill>
        <p:spPr>
          <a:xfrm rot="2099030">
            <a:off x="389502" y="2935645"/>
            <a:ext cx="517500" cy="988650"/>
          </a:xfrm>
          <a:prstGeom prst="rect">
            <a:avLst/>
          </a:prstGeom>
          <a:noFill/>
          <a:ln>
            <a:noFill/>
          </a:ln>
        </p:spPr>
      </p:pic>
      <p:pic>
        <p:nvPicPr>
          <p:cNvPr id="5" name="Picture 4">
            <a:extLst>
              <a:ext uri="{FF2B5EF4-FFF2-40B4-BE49-F238E27FC236}">
                <a16:creationId xmlns:a16="http://schemas.microsoft.com/office/drawing/2014/main" id="{B6594E24-A5EA-F9BD-A985-D697146E42CD}"/>
              </a:ext>
            </a:extLst>
          </p:cNvPr>
          <p:cNvPicPr>
            <a:picLocks noChangeAspect="1"/>
          </p:cNvPicPr>
          <p:nvPr/>
        </p:nvPicPr>
        <p:blipFill>
          <a:blip r:embed="rId6"/>
          <a:stretch>
            <a:fillRect/>
          </a:stretch>
        </p:blipFill>
        <p:spPr>
          <a:xfrm>
            <a:off x="7643022" y="1060"/>
            <a:ext cx="4554908" cy="6874616"/>
          </a:xfrm>
          <a:prstGeom prst="rect">
            <a:avLst/>
          </a:prstGeom>
        </p:spPr>
      </p:pic>
    </p:spTree>
    <p:extLst>
      <p:ext uri="{BB962C8B-B14F-4D97-AF65-F5344CB8AC3E}">
        <p14:creationId xmlns:p14="http://schemas.microsoft.com/office/powerpoint/2010/main" val="11377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idx="4294967295"/>
          </p:nvPr>
        </p:nvSpPr>
        <p:spPr>
          <a:xfrm>
            <a:off x="849900" y="1082500"/>
            <a:ext cx="10492200" cy="950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29411"/>
              <a:buFont typeface="Play"/>
              <a:buNone/>
            </a:pPr>
            <a:r>
              <a:rPr lang="fr-FR" sz="3400" dirty="0">
                <a:solidFill>
                  <a:schemeClr val="dk1"/>
                </a:solidFill>
                <a:latin typeface="Nunito"/>
                <a:ea typeface="Nunito"/>
                <a:cs typeface="Nunito"/>
                <a:sym typeface="Nunito"/>
              </a:rPr>
              <a:t>Dans la troposphère où nous respirons, il y a des </a:t>
            </a:r>
            <a:r>
              <a:rPr lang="en-CA" sz="3400" dirty="0" err="1">
                <a:solidFill>
                  <a:srgbClr val="163E68"/>
                </a:solidFill>
                <a:latin typeface="JetBrains Mono ExtraBold"/>
                <a:ea typeface="JetBrains Mono ExtraBold"/>
                <a:cs typeface="JetBrains Mono ExtraBold"/>
                <a:sym typeface="JetBrains Mono ExtraBold"/>
              </a:rPr>
              <a:t>gaz</a:t>
            </a:r>
            <a:r>
              <a:rPr lang="fr-FR" sz="3400" dirty="0">
                <a:solidFill>
                  <a:schemeClr val="dk1"/>
                </a:solidFill>
                <a:latin typeface="Nunito"/>
                <a:ea typeface="Nunito"/>
                <a:cs typeface="Nunito"/>
                <a:sym typeface="Nunito"/>
              </a:rPr>
              <a:t> qui sont sans danger pour les humains et des gaz qui ne le sont pas.</a:t>
            </a:r>
            <a:endParaRPr sz="3400" dirty="0">
              <a:latin typeface="Nunito"/>
              <a:ea typeface="Nunito"/>
              <a:cs typeface="Nunito"/>
              <a:sym typeface="Nunito"/>
            </a:endParaRPr>
          </a:p>
        </p:txBody>
      </p:sp>
      <p:pic>
        <p:nvPicPr>
          <p:cNvPr id="83" name="Google Shape;83;p16"/>
          <p:cNvPicPr preferRelativeResize="0"/>
          <p:nvPr/>
        </p:nvPicPr>
        <p:blipFill rotWithShape="1">
          <a:blip r:embed="rId3">
            <a:alphaModFix/>
          </a:blip>
          <a:srcRect t="69337"/>
          <a:stretch/>
        </p:blipFill>
        <p:spPr>
          <a:xfrm>
            <a:off x="849900" y="2766964"/>
            <a:ext cx="10492199" cy="32145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dirty="0" err="1">
                <a:latin typeface="JetBrains Mono SemiBold"/>
                <a:ea typeface="JetBrains Mono SemiBold"/>
                <a:cs typeface="JetBrains Mono SemiBold"/>
                <a:sym typeface="JetBrains Mono SemiBold"/>
              </a:rPr>
              <a:t>Dépistage</a:t>
            </a:r>
            <a:r>
              <a:rPr lang="en-CA" dirty="0">
                <a:latin typeface="JetBrains Mono SemiBold"/>
                <a:ea typeface="JetBrains Mono SemiBold"/>
                <a:cs typeface="JetBrains Mono SemiBold"/>
                <a:sym typeface="JetBrains Mono SemiBold"/>
              </a:rPr>
              <a:t> du radon</a:t>
            </a:r>
          </a:p>
        </p:txBody>
      </p:sp>
      <p:sp>
        <p:nvSpPr>
          <p:cNvPr id="257" name="Google Shape;257;p34"/>
          <p:cNvSpPr txBox="1"/>
          <p:nvPr/>
        </p:nvSpPr>
        <p:spPr>
          <a:xfrm>
            <a:off x="844908" y="1891804"/>
            <a:ext cx="5875500"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dirty="0">
                <a:solidFill>
                  <a:schemeClr val="dk1"/>
                </a:solidFill>
                <a:latin typeface="Nunito"/>
                <a:ea typeface="Nunito"/>
                <a:cs typeface="Nunito"/>
                <a:sym typeface="Nunito"/>
              </a:rPr>
              <a:t>Les tests sont effectués à long terme, sur 3 mois, idéalement lorsqu’il fait froid et que les fenêtres sont fermées, idéalement pendant l’automne et l’hiver.</a:t>
            </a:r>
          </a:p>
          <a:p>
            <a:pPr marL="0" marR="0" lvl="0" indent="0" algn="l" rtl="0">
              <a:spcBef>
                <a:spcPts val="0"/>
              </a:spcBef>
              <a:spcAft>
                <a:spcPts val="0"/>
              </a:spcAft>
              <a:buNone/>
            </a:pPr>
            <a:endParaRPr lang="fr-FR" sz="2400" dirty="0">
              <a:solidFill>
                <a:schemeClr val="dk1"/>
              </a:solidFill>
              <a:latin typeface="Nunito"/>
              <a:ea typeface="Nunito"/>
              <a:cs typeface="Nunito"/>
              <a:sym typeface="Nunito"/>
            </a:endParaRPr>
          </a:p>
          <a:p>
            <a:pPr marL="0" marR="0" lvl="0" indent="0" algn="l" rtl="0">
              <a:spcBef>
                <a:spcPts val="0"/>
              </a:spcBef>
              <a:spcAft>
                <a:spcPts val="0"/>
              </a:spcAft>
              <a:buNone/>
            </a:pPr>
            <a:r>
              <a:rPr lang="fr-FR" sz="2400" dirty="0">
                <a:solidFill>
                  <a:schemeClr val="dk1"/>
                </a:solidFill>
                <a:latin typeface="Nunito"/>
                <a:ea typeface="Nunito"/>
                <a:cs typeface="Nunito"/>
                <a:sym typeface="Nunito"/>
              </a:rPr>
              <a:t>Pourquoi les tests de dépistage du radon sont-ils préférables en hiver ?</a:t>
            </a:r>
          </a:p>
        </p:txBody>
      </p:sp>
      <p:sp>
        <p:nvSpPr>
          <p:cNvPr id="258" name="Google Shape;258;p34"/>
          <p:cNvSpPr txBox="1"/>
          <p:nvPr/>
        </p:nvSpPr>
        <p:spPr>
          <a:xfrm>
            <a:off x="1703927" y="4999025"/>
            <a:ext cx="5324100" cy="1569620"/>
          </a:xfrm>
          <a:prstGeom prst="rect">
            <a:avLst/>
          </a:prstGeom>
          <a:noFill/>
          <a:ln>
            <a:noFill/>
          </a:ln>
        </p:spPr>
        <p:txBody>
          <a:bodyPr spcFirstLastPara="1" wrap="square" lIns="91425" tIns="45700" rIns="91425" bIns="45700" anchor="t" anchorCtr="0">
            <a:spAutoFit/>
          </a:bodyPr>
          <a:lstStyle/>
          <a:p>
            <a:pPr lvl="0"/>
            <a:r>
              <a:rPr lang="fr-FR" sz="2400" dirty="0">
                <a:solidFill>
                  <a:schemeClr val="dk1"/>
                </a:solidFill>
                <a:latin typeface="Nunito"/>
                <a:ea typeface="Nunito"/>
                <a:cs typeface="Nunito"/>
                <a:sym typeface="Nunito"/>
              </a:rPr>
              <a:t>Réponse : Par temps plus froid, les fenêtres et les portes sont fermées, c’est donc le moment de la plus forte concentration.</a:t>
            </a:r>
          </a:p>
        </p:txBody>
      </p:sp>
      <p:pic>
        <p:nvPicPr>
          <p:cNvPr id="259" name="Google Shape;259;p34"/>
          <p:cNvPicPr preferRelativeResize="0"/>
          <p:nvPr/>
        </p:nvPicPr>
        <p:blipFill>
          <a:blip r:embed="rId3">
            <a:alphaModFix/>
          </a:blip>
          <a:stretch>
            <a:fillRect/>
          </a:stretch>
        </p:blipFill>
        <p:spPr>
          <a:xfrm>
            <a:off x="7362675" y="1063402"/>
            <a:ext cx="4398800" cy="5259159"/>
          </a:xfrm>
          <a:prstGeom prst="rect">
            <a:avLst/>
          </a:prstGeom>
          <a:noFill/>
          <a:ln>
            <a:noFill/>
          </a:ln>
        </p:spPr>
      </p:pic>
      <p:pic>
        <p:nvPicPr>
          <p:cNvPr id="260" name="Google Shape;260;p34"/>
          <p:cNvPicPr preferRelativeResize="0"/>
          <p:nvPr/>
        </p:nvPicPr>
        <p:blipFill>
          <a:blip r:embed="rId4">
            <a:alphaModFix/>
          </a:blip>
          <a:stretch>
            <a:fillRect/>
          </a:stretch>
        </p:blipFill>
        <p:spPr>
          <a:xfrm rot="-5146378">
            <a:off x="725043" y="5268226"/>
            <a:ext cx="935492" cy="590447"/>
          </a:xfrm>
          <a:prstGeom prst="rect">
            <a:avLst/>
          </a:prstGeom>
          <a:noFill/>
          <a:ln>
            <a:noFill/>
          </a:ln>
        </p:spPr>
      </p:pic>
      <p:pic>
        <p:nvPicPr>
          <p:cNvPr id="261" name="Google Shape;261;p34"/>
          <p:cNvPicPr preferRelativeResize="0"/>
          <p:nvPr/>
        </p:nvPicPr>
        <p:blipFill>
          <a:blip r:embed="rId5">
            <a:alphaModFix/>
          </a:blip>
          <a:stretch>
            <a:fillRect/>
          </a:stretch>
        </p:blipFill>
        <p:spPr>
          <a:xfrm>
            <a:off x="7630433" y="1968675"/>
            <a:ext cx="3903366" cy="2601226"/>
          </a:xfrm>
          <a:prstGeom prst="rect">
            <a:avLst/>
          </a:prstGeom>
          <a:noFill/>
          <a:ln>
            <a:noFill/>
          </a:ln>
        </p:spPr>
      </p:pic>
      <p:sp>
        <p:nvSpPr>
          <p:cNvPr id="262" name="Google Shape;262;p34"/>
          <p:cNvSpPr txBox="1"/>
          <p:nvPr/>
        </p:nvSpPr>
        <p:spPr>
          <a:xfrm>
            <a:off x="8073025" y="5075215"/>
            <a:ext cx="2978100" cy="609300"/>
          </a:xfrm>
          <a:prstGeom prst="rect">
            <a:avLst/>
          </a:prstGeom>
          <a:noFill/>
          <a:ln>
            <a:noFill/>
          </a:ln>
        </p:spPr>
        <p:txBody>
          <a:bodyPr spcFirstLastPara="1" wrap="square" lIns="91425" tIns="45700" rIns="91425" bIns="45700" anchor="ctr" anchorCtr="0">
            <a:noAutofit/>
          </a:bodyPr>
          <a:lstStyle/>
          <a:p>
            <a:pPr lvl="0" algn="ctr">
              <a:lnSpc>
                <a:spcPct val="90000"/>
              </a:lnSpc>
            </a:pPr>
            <a:r>
              <a:rPr lang="en-CA" sz="3200" dirty="0" err="1">
                <a:solidFill>
                  <a:schemeClr val="dk1"/>
                </a:solidFill>
                <a:latin typeface="Nunito"/>
                <a:ea typeface="Nunito"/>
                <a:cs typeface="Nunito"/>
                <a:sym typeface="Nunito"/>
              </a:rPr>
              <a:t>Trousses</a:t>
            </a:r>
            <a:r>
              <a:rPr lang="en-CA" sz="3200" dirty="0">
                <a:solidFill>
                  <a:schemeClr val="dk1"/>
                </a:solidFill>
                <a:latin typeface="Nunito"/>
                <a:ea typeface="Nunito"/>
                <a:cs typeface="Nunito"/>
                <a:sym typeface="Nunito"/>
              </a:rPr>
              <a:t> </a:t>
            </a:r>
            <a:r>
              <a:rPr lang="en-CA" sz="3200" dirty="0" err="1">
                <a:solidFill>
                  <a:schemeClr val="dk1"/>
                </a:solidFill>
                <a:latin typeface="Nunito"/>
                <a:ea typeface="Nunito"/>
                <a:cs typeface="Nunito"/>
                <a:sym typeface="Nunito"/>
              </a:rPr>
              <a:t>d’analyse</a:t>
            </a:r>
            <a:r>
              <a:rPr lang="en-CA" sz="3200" dirty="0">
                <a:solidFill>
                  <a:schemeClr val="dk1"/>
                </a:solidFill>
                <a:latin typeface="Nunito"/>
                <a:ea typeface="Nunito"/>
                <a:cs typeface="Nunito"/>
                <a:sym typeface="Nunito"/>
              </a:rPr>
              <a:t> du radon</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5"/>
          <p:cNvPicPr preferRelativeResize="0"/>
          <p:nvPr/>
        </p:nvPicPr>
        <p:blipFill>
          <a:blip r:embed="rId3">
            <a:alphaModFix/>
          </a:blip>
          <a:stretch>
            <a:fillRect/>
          </a:stretch>
        </p:blipFill>
        <p:spPr>
          <a:xfrm>
            <a:off x="1396525" y="692302"/>
            <a:ext cx="4398800" cy="5259159"/>
          </a:xfrm>
          <a:prstGeom prst="rect">
            <a:avLst/>
          </a:prstGeom>
          <a:noFill/>
          <a:ln>
            <a:noFill/>
          </a:ln>
        </p:spPr>
      </p:pic>
      <p:sp>
        <p:nvSpPr>
          <p:cNvPr id="269" name="Google Shape;269;p35"/>
          <p:cNvSpPr txBox="1">
            <a:spLocks noGrp="1"/>
          </p:cNvSpPr>
          <p:nvPr>
            <p:ph type="title"/>
          </p:nvPr>
        </p:nvSpPr>
        <p:spPr>
          <a:xfrm>
            <a:off x="6622334" y="719300"/>
            <a:ext cx="4784700" cy="1330800"/>
          </a:xfrm>
          <a:prstGeom prst="rect">
            <a:avLst/>
          </a:prstGeom>
          <a:noFill/>
          <a:ln>
            <a:noFill/>
          </a:ln>
        </p:spPr>
        <p:txBody>
          <a:bodyPr spcFirstLastPara="1" wrap="square" lIns="91425" tIns="45700" rIns="91425" bIns="45700" anchor="ctr" anchorCtr="0">
            <a:normAutofit/>
          </a:bodyPr>
          <a:lstStyle/>
          <a:p>
            <a:pPr lvl="0">
              <a:buSzPts val="4400"/>
            </a:pPr>
            <a:r>
              <a:rPr lang="fr-CA" dirty="0">
                <a:latin typeface="JetBrains Mono SemiBold"/>
                <a:ea typeface="JetBrains Mono SemiBold"/>
                <a:cs typeface="JetBrains Mono SemiBold"/>
                <a:sym typeface="JetBrains Mono SemiBold"/>
              </a:rPr>
              <a:t>Mesure</a:t>
            </a:r>
            <a:r>
              <a:rPr lang="en-CA" dirty="0">
                <a:latin typeface="JetBrains Mono SemiBold"/>
                <a:ea typeface="JetBrains Mono SemiBold"/>
                <a:cs typeface="JetBrains Mono SemiBold"/>
                <a:sym typeface="JetBrains Mono SemiBold"/>
              </a:rPr>
              <a:t> du radon</a:t>
            </a:r>
            <a:endParaRPr dirty="0">
              <a:latin typeface="JetBrains Mono SemiBold"/>
              <a:ea typeface="JetBrains Mono SemiBold"/>
              <a:cs typeface="JetBrains Mono SemiBold"/>
              <a:sym typeface="JetBrains Mono SemiBold"/>
            </a:endParaRPr>
          </a:p>
        </p:txBody>
      </p:sp>
      <p:sp>
        <p:nvSpPr>
          <p:cNvPr id="270" name="Google Shape;270;p35"/>
          <p:cNvSpPr txBox="1">
            <a:spLocks noGrp="1"/>
          </p:cNvSpPr>
          <p:nvPr>
            <p:ph type="body" idx="1"/>
          </p:nvPr>
        </p:nvSpPr>
        <p:spPr>
          <a:xfrm>
            <a:off x="6622334" y="2313327"/>
            <a:ext cx="4784700" cy="39087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Char char="●"/>
            </a:pPr>
            <a:r>
              <a:rPr lang="fr-FR" sz="2000" dirty="0"/>
              <a:t>Le radon est mesuré en Becquerels par mètre cube (Bq/m3) </a:t>
            </a:r>
          </a:p>
          <a:p>
            <a:pPr marL="0" lvl="0" indent="0" algn="l" rtl="0">
              <a:lnSpc>
                <a:spcPct val="90000"/>
              </a:lnSpc>
              <a:spcBef>
                <a:spcPts val="0"/>
              </a:spcBef>
              <a:spcAft>
                <a:spcPts val="0"/>
              </a:spcAft>
              <a:buClr>
                <a:schemeClr val="dk1"/>
              </a:buClr>
              <a:buSzPts val="2000"/>
              <a:buNone/>
            </a:pPr>
            <a:endParaRPr lang="fr-FR" sz="2000" dirty="0"/>
          </a:p>
          <a:p>
            <a:pPr marL="228600" lvl="0" indent="-228600" algn="l" rtl="0">
              <a:lnSpc>
                <a:spcPct val="90000"/>
              </a:lnSpc>
              <a:spcBef>
                <a:spcPts val="0"/>
              </a:spcBef>
              <a:spcAft>
                <a:spcPts val="0"/>
              </a:spcAft>
              <a:buClr>
                <a:schemeClr val="dk1"/>
              </a:buClr>
              <a:buSzPts val="2000"/>
              <a:buChar char="●"/>
            </a:pPr>
            <a:r>
              <a:rPr lang="fr-FR" sz="2000" dirty="0"/>
              <a:t>Bq est utilisé pour mesurer la radioactivité, c’est-à-dire la quantité de rayonnement ionisant libérée lorsqu’un élément, comme l’uranium, émet de l’énergie par désintégration radioactive d’un atome instable. </a:t>
            </a:r>
          </a:p>
          <a:p>
            <a:pPr marL="0" lvl="0" indent="0" algn="l" rtl="0">
              <a:lnSpc>
                <a:spcPct val="90000"/>
              </a:lnSpc>
              <a:spcBef>
                <a:spcPts val="0"/>
              </a:spcBef>
              <a:spcAft>
                <a:spcPts val="0"/>
              </a:spcAft>
              <a:buClr>
                <a:schemeClr val="dk1"/>
              </a:buClr>
              <a:buSzPts val="2000"/>
              <a:buNone/>
            </a:pPr>
            <a:endParaRPr lang="fr-FR" sz="2000" dirty="0"/>
          </a:p>
          <a:p>
            <a:pPr marL="228600" lvl="0" indent="-228600" algn="l" rtl="0">
              <a:lnSpc>
                <a:spcPct val="90000"/>
              </a:lnSpc>
              <a:spcBef>
                <a:spcPts val="0"/>
              </a:spcBef>
              <a:spcAft>
                <a:spcPts val="0"/>
              </a:spcAft>
              <a:buClr>
                <a:schemeClr val="dk1"/>
              </a:buClr>
              <a:buSzPts val="2000"/>
              <a:buChar char="●"/>
            </a:pPr>
            <a:r>
              <a:rPr lang="fr-FR" sz="2000" dirty="0">
                <a:hlinkClick r:id="rId4"/>
              </a:rPr>
              <a:t>La directive canadienne </a:t>
            </a:r>
            <a:r>
              <a:rPr lang="fr-FR" sz="2000" dirty="0"/>
              <a:t>sur le radon est de 200 Bq/m3. Les concentrations de radon supérieures à 200 doivent être réduites.</a:t>
            </a:r>
            <a:endParaRPr lang="en-CA" dirty="0">
              <a:latin typeface="Nunito"/>
              <a:ea typeface="Nunito"/>
              <a:cs typeface="Nunito"/>
              <a:sym typeface="Nunito"/>
            </a:endParaRPr>
          </a:p>
        </p:txBody>
      </p:sp>
      <p:pic>
        <p:nvPicPr>
          <p:cNvPr id="271" name="Google Shape;271;p35" descr="Free Radon Monitor Health Home photo and picture"/>
          <p:cNvPicPr preferRelativeResize="0"/>
          <p:nvPr/>
        </p:nvPicPr>
        <p:blipFill rotWithShape="1">
          <a:blip r:embed="rId5">
            <a:alphaModFix/>
          </a:blip>
          <a:srcRect/>
          <a:stretch/>
        </p:blipFill>
        <p:spPr>
          <a:xfrm>
            <a:off x="2258261" y="1464899"/>
            <a:ext cx="2675325" cy="4007974"/>
          </a:xfrm>
          <a:prstGeom prst="rect">
            <a:avLst/>
          </a:prstGeom>
          <a:noFill/>
          <a:ln>
            <a:noFill/>
          </a:ln>
        </p:spPr>
      </p:pic>
      <p:pic>
        <p:nvPicPr>
          <p:cNvPr id="272" name="Google Shape;272;p35"/>
          <p:cNvPicPr preferRelativeResize="0"/>
          <p:nvPr/>
        </p:nvPicPr>
        <p:blipFill>
          <a:blip r:embed="rId6">
            <a:alphaModFix/>
          </a:blip>
          <a:stretch>
            <a:fillRect/>
          </a:stretch>
        </p:blipFill>
        <p:spPr>
          <a:xfrm>
            <a:off x="1099344" y="5326475"/>
            <a:ext cx="1341775" cy="992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36"/>
          <p:cNvPicPr preferRelativeResize="0"/>
          <p:nvPr/>
        </p:nvPicPr>
        <p:blipFill>
          <a:blip r:embed="rId3">
            <a:alphaModFix/>
          </a:blip>
          <a:stretch>
            <a:fillRect/>
          </a:stretch>
        </p:blipFill>
        <p:spPr>
          <a:xfrm>
            <a:off x="1934163" y="-220925"/>
            <a:ext cx="8223068" cy="6858001"/>
          </a:xfrm>
          <a:prstGeom prst="rect">
            <a:avLst/>
          </a:prstGeom>
          <a:noFill/>
          <a:ln>
            <a:noFill/>
          </a:ln>
        </p:spPr>
      </p:pic>
      <p:sp>
        <p:nvSpPr>
          <p:cNvPr id="279" name="Google Shape;279;p36"/>
          <p:cNvSpPr txBox="1">
            <a:spLocks noGrp="1"/>
          </p:cNvSpPr>
          <p:nvPr>
            <p:ph type="title"/>
          </p:nvPr>
        </p:nvSpPr>
        <p:spPr>
          <a:xfrm>
            <a:off x="3285150" y="882600"/>
            <a:ext cx="5621700" cy="109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dirty="0" err="1">
                <a:latin typeface="JetBrains Mono SemiBold"/>
                <a:ea typeface="JetBrains Mono SemiBold"/>
                <a:cs typeface="JetBrains Mono SemiBold"/>
                <a:sym typeface="JetBrains Mono SemiBold"/>
              </a:rPr>
              <a:t>Dépistage</a:t>
            </a:r>
            <a:r>
              <a:rPr lang="en-CA" dirty="0">
                <a:latin typeface="JetBrains Mono SemiBold"/>
                <a:ea typeface="JetBrains Mono SemiBold"/>
                <a:cs typeface="JetBrains Mono SemiBold"/>
                <a:sym typeface="JetBrains Mono SemiBold"/>
              </a:rPr>
              <a:t> du radon</a:t>
            </a:r>
          </a:p>
        </p:txBody>
      </p:sp>
      <p:sp>
        <p:nvSpPr>
          <p:cNvPr id="280" name="Google Shape;280;p36"/>
          <p:cNvSpPr txBox="1"/>
          <p:nvPr/>
        </p:nvSpPr>
        <p:spPr>
          <a:xfrm>
            <a:off x="2739888" y="1439535"/>
            <a:ext cx="6712200" cy="2657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170" dirty="0">
              <a:solidFill>
                <a:schemeClr val="dk1"/>
              </a:solidFill>
              <a:latin typeface="Nunito"/>
              <a:ea typeface="Nunito"/>
              <a:cs typeface="Nunito"/>
              <a:sym typeface="Nunito"/>
            </a:endParaRPr>
          </a:p>
          <a:p>
            <a:pPr marL="457200" marR="0" lvl="0" indent="-355600" algn="l" rtl="0">
              <a:spcBef>
                <a:spcPts val="600"/>
              </a:spcBef>
              <a:spcAft>
                <a:spcPts val="0"/>
              </a:spcAft>
              <a:buClr>
                <a:schemeClr val="dk1"/>
              </a:buClr>
              <a:buSzPts val="2000"/>
              <a:buFont typeface="Nunito"/>
              <a:buAutoNum type="arabicPeriod"/>
            </a:pPr>
            <a:r>
              <a:rPr lang="fr-FR" sz="2000" dirty="0">
                <a:solidFill>
                  <a:schemeClr val="dk1"/>
                </a:solidFill>
                <a:latin typeface="Nunito"/>
                <a:ea typeface="Nunito"/>
                <a:cs typeface="Nunito"/>
                <a:sym typeface="Nunito"/>
              </a:rPr>
              <a:t>Vous pouvez acheter une trousse de mesure du radon à faire soi-même OU embaucher un professionnel de la mesure du radon </a:t>
            </a:r>
          </a:p>
          <a:p>
            <a:pPr marL="457200" marR="0" lvl="0" indent="-355600" algn="l" rtl="0">
              <a:spcBef>
                <a:spcPts val="600"/>
              </a:spcBef>
              <a:spcAft>
                <a:spcPts val="0"/>
              </a:spcAft>
              <a:buClr>
                <a:schemeClr val="dk1"/>
              </a:buClr>
              <a:buSzPts val="2000"/>
              <a:buFont typeface="Nunito"/>
              <a:buAutoNum type="arabicPeriod"/>
            </a:pPr>
            <a:r>
              <a:rPr lang="fr-FR" sz="2000" dirty="0">
                <a:solidFill>
                  <a:schemeClr val="dk1"/>
                </a:solidFill>
                <a:latin typeface="Nunito"/>
                <a:ea typeface="Nunito"/>
                <a:cs typeface="Nunito"/>
                <a:sym typeface="Nunito"/>
              </a:rPr>
              <a:t>Faites un test à long terme pendant au moins 3 mois (91 jours) </a:t>
            </a:r>
          </a:p>
          <a:p>
            <a:pPr marL="457200" marR="0" lvl="0" indent="-355600" algn="l" rtl="0">
              <a:spcBef>
                <a:spcPts val="600"/>
              </a:spcBef>
              <a:spcAft>
                <a:spcPts val="0"/>
              </a:spcAft>
              <a:buClr>
                <a:schemeClr val="dk1"/>
              </a:buClr>
              <a:buSzPts val="2000"/>
              <a:buFont typeface="Nunito"/>
              <a:buAutoNum type="arabicPeriod"/>
            </a:pPr>
            <a:r>
              <a:rPr lang="fr-FR" sz="2000" dirty="0">
                <a:solidFill>
                  <a:schemeClr val="dk1"/>
                </a:solidFill>
                <a:latin typeface="Nunito"/>
                <a:ea typeface="Nunito"/>
                <a:cs typeface="Nunito"/>
                <a:sym typeface="Nunito"/>
              </a:rPr>
              <a:t>Une fois que vous recevez votre kit, suivez attentivement les instructions.</a:t>
            </a:r>
          </a:p>
        </p:txBody>
      </p:sp>
      <p:sp>
        <p:nvSpPr>
          <p:cNvPr id="281" name="Google Shape;281;p36"/>
          <p:cNvSpPr txBox="1"/>
          <p:nvPr/>
        </p:nvSpPr>
        <p:spPr>
          <a:xfrm>
            <a:off x="2477475" y="4097145"/>
            <a:ext cx="7286457" cy="2215951"/>
          </a:xfrm>
          <a:prstGeom prst="rect">
            <a:avLst/>
          </a:prstGeom>
          <a:noFill/>
          <a:ln>
            <a:noFill/>
          </a:ln>
        </p:spPr>
        <p:txBody>
          <a:bodyPr spcFirstLastPara="1" wrap="square" lIns="91425" tIns="45700" rIns="91425" bIns="45700" anchor="t" anchorCtr="0">
            <a:spAutoFit/>
          </a:bodyPr>
          <a:lstStyle/>
          <a:p>
            <a:r>
              <a:rPr lang="en-CA" sz="1600" dirty="0">
                <a:solidFill>
                  <a:schemeClr val="dk1"/>
                </a:solidFill>
                <a:latin typeface="Nunito"/>
                <a:ea typeface="Nunito"/>
                <a:cs typeface="Nunito"/>
                <a:sym typeface="Nunito"/>
              </a:rPr>
              <a:t>*</a:t>
            </a:r>
            <a:r>
              <a:rPr lang="fr-FR" sz="1600" dirty="0">
                <a:solidFill>
                  <a:schemeClr val="dk1"/>
                </a:solidFill>
                <a:latin typeface="Nunito"/>
                <a:ea typeface="Nunito"/>
                <a:cs typeface="Nunito"/>
                <a:sym typeface="Nunito"/>
              </a:rPr>
              <a:t>Allez sur le site </a:t>
            </a:r>
            <a:r>
              <a:rPr lang="fr-FR" sz="1600" b="1" dirty="0">
                <a:solidFill>
                  <a:schemeClr val="dk1"/>
                </a:solidFill>
                <a:latin typeface="Nunito"/>
                <a:ea typeface="Nunito"/>
                <a:cs typeface="Nunito"/>
                <a:sym typeface="Nunito"/>
              </a:rPr>
              <a:t>Occupe toi du radon </a:t>
            </a:r>
            <a:r>
              <a:rPr lang="fr-FR" sz="1600" dirty="0">
                <a:solidFill>
                  <a:schemeClr val="dk1"/>
                </a:solidFill>
                <a:latin typeface="Nunito"/>
                <a:ea typeface="Nunito"/>
                <a:cs typeface="Nunito"/>
                <a:sym typeface="Nunito"/>
              </a:rPr>
              <a:t>pour trouver des trousses et des services approuvés </a:t>
            </a:r>
            <a:r>
              <a:rPr lang="en-CA" sz="1600" dirty="0">
                <a:solidFill>
                  <a:schemeClr val="dk1"/>
                </a:solidFill>
                <a:latin typeface="Nunito"/>
                <a:ea typeface="Nunito"/>
                <a:cs typeface="Nunito"/>
                <a:sym typeface="Nunito"/>
                <a:hlinkClick r:id="rId4"/>
              </a:rPr>
              <a:t>https://takeactiononradon.ca/fr/</a:t>
            </a:r>
            <a:r>
              <a:rPr lang="en-CA" sz="1600" dirty="0">
                <a:solidFill>
                  <a:schemeClr val="dk1"/>
                </a:solidFill>
                <a:latin typeface="Nunito"/>
                <a:ea typeface="Nunito"/>
                <a:cs typeface="Nunito"/>
                <a:sym typeface="Nunito"/>
              </a:rPr>
              <a:t> </a:t>
            </a:r>
          </a:p>
          <a:p>
            <a:endParaRPr sz="1600" dirty="0">
              <a:solidFill>
                <a:schemeClr val="dk1"/>
              </a:solidFill>
              <a:latin typeface="Nunito"/>
              <a:ea typeface="Nunito"/>
              <a:cs typeface="Nunito"/>
              <a:sym typeface="Nunito"/>
            </a:endParaRPr>
          </a:p>
          <a:p>
            <a:pPr marL="0" marR="0" lvl="0" indent="0" algn="l" rtl="0">
              <a:spcBef>
                <a:spcPts val="600"/>
              </a:spcBef>
              <a:spcAft>
                <a:spcPts val="0"/>
              </a:spcAft>
              <a:buNone/>
            </a:pPr>
            <a:r>
              <a:rPr lang="fr-FR" sz="1600" dirty="0">
                <a:solidFill>
                  <a:schemeClr val="dk1"/>
                </a:solidFill>
                <a:latin typeface="Nunito"/>
                <a:ea typeface="Nunito"/>
                <a:cs typeface="Nunito"/>
                <a:sym typeface="Nunito"/>
              </a:rPr>
              <a:t>Ou consultez votre bibliothèque locale pour voir si elle a des kits à prêter. Les bibliothèques locales n’ont que les moniteurs de radon numériques, qui sont destinés au dépistage. Il est recommandé de faire un suivi du dépistage avec un test de radon à long terme de 3 mois pour une évaluation plus complète.</a:t>
            </a:r>
          </a:p>
          <a:p>
            <a:pPr marL="0" marR="0" lvl="0" indent="0" algn="l" rtl="0">
              <a:spcBef>
                <a:spcPts val="600"/>
              </a:spcBef>
              <a:spcAft>
                <a:spcPts val="0"/>
              </a:spcAft>
              <a:buNone/>
            </a:pPr>
            <a:r>
              <a:rPr lang="en-CA" sz="1600" dirty="0">
                <a:solidFill>
                  <a:srgbClr val="3F3F3F"/>
                </a:solidFill>
                <a:latin typeface="Nunito"/>
                <a:ea typeface="Nunito"/>
                <a:cs typeface="Nunito"/>
                <a:sym typeface="Nunito"/>
              </a:rPr>
              <a:t>.</a:t>
            </a:r>
            <a:endParaRPr lang="en-CA" sz="1800" dirty="0">
              <a:solidFill>
                <a:schemeClr val="dk1"/>
              </a:solidFill>
              <a:latin typeface="Nunito"/>
              <a:ea typeface="Nunito"/>
              <a:cs typeface="Nunito"/>
              <a:sym typeface="Nunito"/>
            </a:endParaRPr>
          </a:p>
        </p:txBody>
      </p:sp>
      <p:pic>
        <p:nvPicPr>
          <p:cNvPr id="282" name="Google Shape;282;p36" descr="Free Radon Monitors Radon photo and picture"/>
          <p:cNvPicPr preferRelativeResize="0"/>
          <p:nvPr/>
        </p:nvPicPr>
        <p:blipFill rotWithShape="1">
          <a:blip r:embed="rId5">
            <a:alphaModFix/>
          </a:blip>
          <a:srcRect l="10850" r="12521"/>
          <a:stretch/>
        </p:blipFill>
        <p:spPr>
          <a:xfrm>
            <a:off x="9452100" y="882600"/>
            <a:ext cx="1737600" cy="1631400"/>
          </a:xfrm>
          <a:prstGeom prst="ellipse">
            <a:avLst/>
          </a:prstGeom>
          <a:noFill/>
          <a:ln>
            <a:noFill/>
          </a:ln>
        </p:spPr>
      </p:pic>
      <p:pic>
        <p:nvPicPr>
          <p:cNvPr id="283" name="Google Shape;283;p36"/>
          <p:cNvPicPr preferRelativeResize="0"/>
          <p:nvPr/>
        </p:nvPicPr>
        <p:blipFill>
          <a:blip r:embed="rId6">
            <a:alphaModFix/>
          </a:blip>
          <a:stretch>
            <a:fillRect/>
          </a:stretch>
        </p:blipFill>
        <p:spPr>
          <a:xfrm>
            <a:off x="1227625" y="4505347"/>
            <a:ext cx="1249850" cy="1219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title"/>
          </p:nvPr>
        </p:nvSpPr>
        <p:spPr>
          <a:xfrm>
            <a:off x="553795" y="1736725"/>
            <a:ext cx="4585200" cy="114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dirty="0" err="1">
                <a:latin typeface="JetBrains Mono SemiBold"/>
                <a:ea typeface="JetBrains Mono SemiBold"/>
                <a:cs typeface="JetBrains Mono SemiBold"/>
                <a:sym typeface="JetBrains Mono SemiBold"/>
              </a:rPr>
              <a:t>Interpréter</a:t>
            </a:r>
            <a:r>
              <a:rPr lang="en-CA" dirty="0">
                <a:latin typeface="JetBrains Mono SemiBold"/>
                <a:ea typeface="JetBrains Mono SemiBold"/>
                <a:cs typeface="JetBrains Mono SemiBold"/>
                <a:sym typeface="JetBrains Mono SemiBold"/>
              </a:rPr>
              <a:t> les </a:t>
            </a:r>
            <a:r>
              <a:rPr lang="en-CA" dirty="0" err="1">
                <a:latin typeface="JetBrains Mono SemiBold"/>
                <a:ea typeface="JetBrains Mono SemiBold"/>
                <a:cs typeface="JetBrains Mono SemiBold"/>
                <a:sym typeface="JetBrains Mono SemiBold"/>
              </a:rPr>
              <a:t>résultats</a:t>
            </a:r>
            <a:endParaRPr lang="en-CA" dirty="0">
              <a:latin typeface="JetBrains Mono SemiBold"/>
              <a:ea typeface="JetBrains Mono SemiBold"/>
              <a:cs typeface="JetBrains Mono SemiBold"/>
              <a:sym typeface="JetBrains Mono SemiBold"/>
            </a:endParaRPr>
          </a:p>
        </p:txBody>
      </p:sp>
      <p:sp>
        <p:nvSpPr>
          <p:cNvPr id="290" name="Google Shape;290;p37"/>
          <p:cNvSpPr txBox="1"/>
          <p:nvPr/>
        </p:nvSpPr>
        <p:spPr>
          <a:xfrm>
            <a:off x="553801" y="3075050"/>
            <a:ext cx="5369400"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400" dirty="0">
                <a:solidFill>
                  <a:schemeClr val="dk1"/>
                </a:solidFill>
                <a:latin typeface="Nunito"/>
                <a:ea typeface="Nunito"/>
                <a:cs typeface="Nunito"/>
                <a:sym typeface="Nunito"/>
              </a:rPr>
              <a:t>Si votre niveau de radon est inférieur à </a:t>
            </a:r>
            <a:r>
              <a:rPr lang="en-CA" sz="2400" dirty="0">
                <a:solidFill>
                  <a:schemeClr val="dk1"/>
                </a:solidFill>
                <a:latin typeface="Nunito"/>
                <a:ea typeface="Nunito"/>
                <a:cs typeface="Nunito"/>
                <a:sym typeface="Nunito"/>
              </a:rPr>
              <a:t>200Bq/m</a:t>
            </a:r>
            <a:r>
              <a:rPr lang="en-CA" sz="2400" baseline="30000" dirty="0">
                <a:solidFill>
                  <a:schemeClr val="dk1"/>
                </a:solidFill>
                <a:latin typeface="Nunito"/>
                <a:ea typeface="Nunito"/>
                <a:cs typeface="Nunito"/>
                <a:sym typeface="Nunito"/>
              </a:rPr>
              <a:t>3</a:t>
            </a:r>
            <a:endParaRPr sz="2400" baseline="30000" dirty="0">
              <a:solidFill>
                <a:schemeClr val="dk1"/>
              </a:solidFill>
              <a:latin typeface="Nunito"/>
              <a:ea typeface="Nunito"/>
              <a:cs typeface="Nunito"/>
              <a:sym typeface="Nunito"/>
            </a:endParaRPr>
          </a:p>
          <a:p>
            <a:r>
              <a:rPr lang="en-CA" sz="2400" b="1" baseline="30000" dirty="0">
                <a:solidFill>
                  <a:schemeClr val="dk1"/>
                </a:solidFill>
                <a:latin typeface="Nunito"/>
                <a:ea typeface="Nunito"/>
                <a:cs typeface="Nunito"/>
                <a:sym typeface="Nunito"/>
              </a:rPr>
              <a:t> </a:t>
            </a:r>
            <a:r>
              <a:rPr lang="en-CA" sz="2400" b="1" dirty="0">
                <a:solidFill>
                  <a:schemeClr val="dk1"/>
                </a:solidFill>
                <a:latin typeface="Nunito"/>
                <a:ea typeface="Nunito"/>
                <a:cs typeface="Nunito"/>
                <a:sym typeface="Nunito"/>
              </a:rPr>
              <a:t>AUCUNE action </a:t>
            </a:r>
            <a:r>
              <a:rPr lang="en-CA" sz="2400" b="1" dirty="0" err="1">
                <a:solidFill>
                  <a:schemeClr val="dk1"/>
                </a:solidFill>
                <a:latin typeface="Nunito"/>
                <a:ea typeface="Nunito"/>
                <a:cs typeface="Nunito"/>
                <a:sym typeface="Nunito"/>
              </a:rPr>
              <a:t>n’est</a:t>
            </a:r>
            <a:r>
              <a:rPr lang="en-CA" sz="2400" b="1" dirty="0">
                <a:solidFill>
                  <a:schemeClr val="dk1"/>
                </a:solidFill>
                <a:latin typeface="Nunito"/>
                <a:ea typeface="Nunito"/>
                <a:cs typeface="Nunito"/>
                <a:sym typeface="Nunito"/>
              </a:rPr>
              <a:t> </a:t>
            </a:r>
            <a:r>
              <a:rPr lang="en-CA" sz="2400" b="1" dirty="0" err="1">
                <a:solidFill>
                  <a:schemeClr val="dk1"/>
                </a:solidFill>
                <a:latin typeface="Nunito"/>
                <a:ea typeface="Nunito"/>
                <a:cs typeface="Nunito"/>
                <a:sym typeface="Nunito"/>
              </a:rPr>
              <a:t>requise</a:t>
            </a:r>
            <a:r>
              <a:rPr lang="en-CA" sz="2400" b="1" dirty="0">
                <a:solidFill>
                  <a:schemeClr val="dk1"/>
                </a:solidFill>
                <a:latin typeface="Nunito"/>
                <a:ea typeface="Nunito"/>
                <a:cs typeface="Nunito"/>
                <a:sym typeface="Nunito"/>
              </a:rPr>
              <a:t>.</a:t>
            </a:r>
          </a:p>
          <a:p>
            <a:endParaRPr lang="en-CA" sz="2400" dirty="0">
              <a:solidFill>
                <a:schemeClr val="dk1"/>
              </a:solidFill>
              <a:latin typeface="Nunito"/>
              <a:ea typeface="Nunito"/>
              <a:cs typeface="Nunito"/>
              <a:sym typeface="Nunito"/>
            </a:endParaRPr>
          </a:p>
          <a:p>
            <a:r>
              <a:rPr lang="fr-FR" sz="2400" dirty="0">
                <a:solidFill>
                  <a:schemeClr val="dk1"/>
                </a:solidFill>
                <a:latin typeface="Nunito"/>
                <a:ea typeface="Nunito"/>
                <a:cs typeface="Nunito"/>
                <a:sym typeface="Nunito"/>
              </a:rPr>
              <a:t>Pour les niveaux de radon au-dessus de </a:t>
            </a:r>
            <a:r>
              <a:rPr lang="en-CA" sz="2400" dirty="0">
                <a:solidFill>
                  <a:schemeClr val="dk1"/>
                </a:solidFill>
                <a:latin typeface="Nunito"/>
                <a:ea typeface="Nunito"/>
                <a:cs typeface="Nunito"/>
                <a:sym typeface="Nunito"/>
              </a:rPr>
              <a:t>200Bq/m</a:t>
            </a:r>
            <a:r>
              <a:rPr lang="en-CA" sz="2400" baseline="30000" dirty="0">
                <a:solidFill>
                  <a:schemeClr val="dk1"/>
                </a:solidFill>
                <a:latin typeface="Nunito"/>
                <a:ea typeface="Nunito"/>
                <a:cs typeface="Nunito"/>
                <a:sym typeface="Nunito"/>
              </a:rPr>
              <a:t>3   </a:t>
            </a:r>
            <a:r>
              <a:rPr lang="en-CA" sz="2400" b="1" dirty="0">
                <a:solidFill>
                  <a:srgbClr val="FF0000"/>
                </a:solidFill>
                <a:latin typeface="Nunito"/>
                <a:ea typeface="Nunito"/>
                <a:cs typeface="Nunito"/>
                <a:sym typeface="Nunito"/>
              </a:rPr>
              <a:t>PRENEZ DES MESURES</a:t>
            </a:r>
            <a:r>
              <a:rPr lang="en-CA" sz="2400" b="1" dirty="0">
                <a:solidFill>
                  <a:schemeClr val="dk1"/>
                </a:solidFill>
                <a:latin typeface="Nunito"/>
                <a:ea typeface="Nunito"/>
                <a:cs typeface="Nunito"/>
                <a:sym typeface="Nunito"/>
              </a:rPr>
              <a:t>  pour </a:t>
            </a:r>
            <a:r>
              <a:rPr lang="en-CA" sz="2400" b="1" dirty="0" err="1">
                <a:solidFill>
                  <a:schemeClr val="dk1"/>
                </a:solidFill>
                <a:latin typeface="Nunito"/>
                <a:ea typeface="Nunito"/>
                <a:cs typeface="Nunito"/>
                <a:sym typeface="Nunito"/>
              </a:rPr>
              <a:t>réduire</a:t>
            </a:r>
            <a:r>
              <a:rPr lang="en-CA" sz="2400" b="1" dirty="0">
                <a:solidFill>
                  <a:schemeClr val="dk1"/>
                </a:solidFill>
                <a:latin typeface="Nunito"/>
                <a:ea typeface="Nunito"/>
                <a:cs typeface="Nunito"/>
                <a:sym typeface="Nunito"/>
              </a:rPr>
              <a:t> </a:t>
            </a:r>
            <a:r>
              <a:rPr lang="en-CA" sz="2400" b="1" dirty="0" err="1">
                <a:solidFill>
                  <a:schemeClr val="dk1"/>
                </a:solidFill>
                <a:latin typeface="Nunito"/>
                <a:ea typeface="Nunito"/>
                <a:cs typeface="Nunito"/>
                <a:sym typeface="Nunito"/>
              </a:rPr>
              <a:t>ces</a:t>
            </a:r>
            <a:r>
              <a:rPr lang="en-CA" sz="2400" b="1" dirty="0">
                <a:solidFill>
                  <a:schemeClr val="dk1"/>
                </a:solidFill>
                <a:latin typeface="Nunito"/>
                <a:ea typeface="Nunito"/>
                <a:cs typeface="Nunito"/>
                <a:sym typeface="Nunito"/>
              </a:rPr>
              <a:t> </a:t>
            </a:r>
            <a:r>
              <a:rPr lang="en-CA" sz="2400" b="1" dirty="0" err="1">
                <a:solidFill>
                  <a:schemeClr val="dk1"/>
                </a:solidFill>
                <a:latin typeface="Nunito"/>
                <a:ea typeface="Nunito"/>
                <a:cs typeface="Nunito"/>
                <a:sym typeface="Nunito"/>
              </a:rPr>
              <a:t>niveaux</a:t>
            </a:r>
            <a:r>
              <a:rPr lang="en-CA" sz="2400" b="1" dirty="0">
                <a:solidFill>
                  <a:schemeClr val="dk1"/>
                </a:solidFill>
                <a:latin typeface="Nunito"/>
                <a:ea typeface="Nunito"/>
                <a:cs typeface="Nunito"/>
                <a:sym typeface="Nunito"/>
              </a:rPr>
              <a:t>.</a:t>
            </a:r>
            <a:endParaRPr b="1" dirty="0">
              <a:solidFill>
                <a:schemeClr val="dk1"/>
              </a:solidFill>
              <a:latin typeface="Nunito"/>
              <a:ea typeface="Nunito"/>
              <a:cs typeface="Nunito"/>
              <a:sym typeface="Nunito"/>
            </a:endParaRPr>
          </a:p>
        </p:txBody>
      </p:sp>
      <p:pic>
        <p:nvPicPr>
          <p:cNvPr id="291" name="Google Shape;291;p37"/>
          <p:cNvPicPr preferRelativeResize="0"/>
          <p:nvPr/>
        </p:nvPicPr>
        <p:blipFill rotWithShape="1">
          <a:blip r:embed="rId3">
            <a:alphaModFix/>
          </a:blip>
          <a:srcRect l="5088" r="5270" b="1695"/>
          <a:stretch/>
        </p:blipFill>
        <p:spPr>
          <a:xfrm>
            <a:off x="6568925" y="0"/>
            <a:ext cx="5623075" cy="6741763"/>
          </a:xfrm>
          <a:prstGeom prst="rect">
            <a:avLst/>
          </a:prstGeom>
          <a:noFill/>
          <a:ln>
            <a:noFill/>
          </a:ln>
        </p:spPr>
      </p:pic>
      <p:sp>
        <p:nvSpPr>
          <p:cNvPr id="2" name="TextBox 1">
            <a:extLst>
              <a:ext uri="{FF2B5EF4-FFF2-40B4-BE49-F238E27FC236}">
                <a16:creationId xmlns:a16="http://schemas.microsoft.com/office/drawing/2014/main" id="{9B58539D-F073-C87F-D603-975843BD5FE9}"/>
              </a:ext>
            </a:extLst>
          </p:cNvPr>
          <p:cNvSpPr txBox="1"/>
          <p:nvPr/>
        </p:nvSpPr>
        <p:spPr>
          <a:xfrm>
            <a:off x="8748149" y="887764"/>
            <a:ext cx="2545977" cy="1384995"/>
          </a:xfrm>
          <a:prstGeom prst="rect">
            <a:avLst/>
          </a:prstGeom>
          <a:solidFill>
            <a:schemeClr val="bg1">
              <a:lumMod val="95000"/>
            </a:schemeClr>
          </a:solidFill>
        </p:spPr>
        <p:txBody>
          <a:bodyPr wrap="square" rtlCol="0">
            <a:spAutoFit/>
          </a:bodyPr>
          <a:lstStyle/>
          <a:p>
            <a:r>
              <a:rPr lang="en-CA" sz="1400" b="1" dirty="0">
                <a:solidFill>
                  <a:srgbClr val="FF0000"/>
                </a:solidFill>
              </a:rPr>
              <a:t>CORRIGEZ MAINTENANT: </a:t>
            </a:r>
            <a:r>
              <a:rPr lang="fr-FR" sz="1400" dirty="0"/>
              <a:t>Lorsque vous êtes au-dessus de 600 Bqlm3, prendre des mesures pour réduire les niveaux de radon dans un délai d’un an.</a:t>
            </a:r>
            <a:endParaRPr lang="en-CA" sz="1400" b="1" dirty="0"/>
          </a:p>
        </p:txBody>
      </p:sp>
      <p:sp>
        <p:nvSpPr>
          <p:cNvPr id="3" name="TextBox 2">
            <a:extLst>
              <a:ext uri="{FF2B5EF4-FFF2-40B4-BE49-F238E27FC236}">
                <a16:creationId xmlns:a16="http://schemas.microsoft.com/office/drawing/2014/main" id="{4B36026E-1107-93D4-A558-DD324AD32D6E}"/>
              </a:ext>
            </a:extLst>
          </p:cNvPr>
          <p:cNvSpPr txBox="1"/>
          <p:nvPr/>
        </p:nvSpPr>
        <p:spPr>
          <a:xfrm>
            <a:off x="8795367" y="2596251"/>
            <a:ext cx="2545977" cy="1169551"/>
          </a:xfrm>
          <a:prstGeom prst="rect">
            <a:avLst/>
          </a:prstGeom>
          <a:solidFill>
            <a:schemeClr val="bg1">
              <a:lumMod val="95000"/>
            </a:schemeClr>
          </a:solidFill>
        </p:spPr>
        <p:txBody>
          <a:bodyPr wrap="square" rtlCol="0">
            <a:spAutoFit/>
          </a:bodyPr>
          <a:lstStyle/>
          <a:p>
            <a:r>
              <a:rPr lang="fr-FR" sz="1400" b="1" dirty="0">
                <a:solidFill>
                  <a:srgbClr val="FF0000"/>
                </a:solidFill>
              </a:rPr>
              <a:t>CORRIGER BIENTÔT : </a:t>
            </a:r>
            <a:r>
              <a:rPr lang="fr-FR" sz="1400" dirty="0"/>
              <a:t>Quand entre 200-600 Bqlm3, prendre des mesures pour réduire les niveaux de radon dans les 2 prochaines années.</a:t>
            </a:r>
            <a:endParaRPr lang="en-CA" sz="1400" dirty="0"/>
          </a:p>
        </p:txBody>
      </p:sp>
      <p:sp>
        <p:nvSpPr>
          <p:cNvPr id="4" name="TextBox 3">
            <a:extLst>
              <a:ext uri="{FF2B5EF4-FFF2-40B4-BE49-F238E27FC236}">
                <a16:creationId xmlns:a16="http://schemas.microsoft.com/office/drawing/2014/main" id="{090B0F60-D2B9-4079-78E2-F3D4A5BADA44}"/>
              </a:ext>
            </a:extLst>
          </p:cNvPr>
          <p:cNvSpPr txBox="1"/>
          <p:nvPr/>
        </p:nvSpPr>
        <p:spPr>
          <a:xfrm>
            <a:off x="8748148" y="3750339"/>
            <a:ext cx="2545977" cy="1600438"/>
          </a:xfrm>
          <a:prstGeom prst="rect">
            <a:avLst/>
          </a:prstGeom>
          <a:solidFill>
            <a:schemeClr val="bg1">
              <a:lumMod val="95000"/>
            </a:schemeClr>
          </a:solidFill>
        </p:spPr>
        <p:txBody>
          <a:bodyPr wrap="square" rtlCol="0">
            <a:spAutoFit/>
          </a:bodyPr>
          <a:lstStyle/>
          <a:p>
            <a:r>
              <a:rPr lang="fr-FR" sz="1400" dirty="0"/>
              <a:t>Lorsque si votre niveau de radon était inférieur à 200 Bqlm3, il est conforme </a:t>
            </a:r>
            <a:r>
              <a:rPr lang="fr-FR" sz="1400" b="1" dirty="0">
                <a:solidFill>
                  <a:srgbClr val="00B050"/>
                </a:solidFill>
              </a:rPr>
              <a:t>à la ligne directrice canadienne</a:t>
            </a:r>
            <a:r>
              <a:rPr lang="fr-FR" sz="1400" dirty="0"/>
              <a:t>, envisageant de faire de nouveaux tests au cours des 5 prochaines années.</a:t>
            </a:r>
            <a:endParaRPr lang="en-CA" sz="1400" b="1" dirty="0"/>
          </a:p>
        </p:txBody>
      </p:sp>
      <p:sp>
        <p:nvSpPr>
          <p:cNvPr id="5" name="Rectangle: Rounded Corners 4">
            <a:extLst>
              <a:ext uri="{FF2B5EF4-FFF2-40B4-BE49-F238E27FC236}">
                <a16:creationId xmlns:a16="http://schemas.microsoft.com/office/drawing/2014/main" id="{0A645B99-080D-BE09-5A2D-C8B707DE6148}"/>
              </a:ext>
            </a:extLst>
          </p:cNvPr>
          <p:cNvSpPr/>
          <p:nvPr/>
        </p:nvSpPr>
        <p:spPr>
          <a:xfrm>
            <a:off x="8795367" y="5454948"/>
            <a:ext cx="3419728" cy="1030575"/>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8"/>
          <p:cNvPicPr preferRelativeResize="0"/>
          <p:nvPr/>
        </p:nvPicPr>
        <p:blipFill>
          <a:blip r:embed="rId3">
            <a:alphaModFix/>
          </a:blip>
          <a:stretch>
            <a:fillRect/>
          </a:stretch>
        </p:blipFill>
        <p:spPr>
          <a:xfrm>
            <a:off x="237152" y="4880550"/>
            <a:ext cx="6593177" cy="1508350"/>
          </a:xfrm>
          <a:prstGeom prst="rect">
            <a:avLst/>
          </a:prstGeom>
          <a:noFill/>
          <a:ln>
            <a:noFill/>
          </a:ln>
        </p:spPr>
      </p:pic>
      <p:pic>
        <p:nvPicPr>
          <p:cNvPr id="298" name="Google Shape;298;p38"/>
          <p:cNvPicPr preferRelativeResize="0"/>
          <p:nvPr/>
        </p:nvPicPr>
        <p:blipFill>
          <a:blip r:embed="rId4">
            <a:alphaModFix/>
          </a:blip>
          <a:stretch>
            <a:fillRect/>
          </a:stretch>
        </p:blipFill>
        <p:spPr>
          <a:xfrm>
            <a:off x="7305663" y="0"/>
            <a:ext cx="4886325" cy="6858000"/>
          </a:xfrm>
          <a:prstGeom prst="rect">
            <a:avLst/>
          </a:prstGeom>
          <a:noFill/>
          <a:ln>
            <a:noFill/>
          </a:ln>
        </p:spPr>
      </p:pic>
      <p:sp>
        <p:nvSpPr>
          <p:cNvPr id="299" name="Google Shape;299;p38"/>
          <p:cNvSpPr txBox="1">
            <a:spLocks noGrp="1"/>
          </p:cNvSpPr>
          <p:nvPr>
            <p:ph type="title"/>
          </p:nvPr>
        </p:nvSpPr>
        <p:spPr>
          <a:xfrm>
            <a:off x="380999" y="212725"/>
            <a:ext cx="6252275"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dirty="0" err="1">
                <a:latin typeface="JetBrains Mono SemiBold"/>
                <a:ea typeface="JetBrains Mono SemiBold"/>
                <a:cs typeface="JetBrains Mono SemiBold"/>
                <a:sym typeface="JetBrains Mono SemiBold"/>
              </a:rPr>
              <a:t>Atténuation</a:t>
            </a:r>
            <a:r>
              <a:rPr lang="en-CA" dirty="0">
                <a:latin typeface="JetBrains Mono SemiBold"/>
                <a:ea typeface="JetBrains Mono SemiBold"/>
                <a:cs typeface="JetBrains Mono SemiBold"/>
                <a:sym typeface="JetBrains Mono SemiBold"/>
              </a:rPr>
              <a:t> du radon</a:t>
            </a:r>
          </a:p>
        </p:txBody>
      </p:sp>
      <p:sp>
        <p:nvSpPr>
          <p:cNvPr id="301" name="Google Shape;301;p38"/>
          <p:cNvSpPr txBox="1"/>
          <p:nvPr/>
        </p:nvSpPr>
        <p:spPr>
          <a:xfrm>
            <a:off x="677881" y="5370810"/>
            <a:ext cx="5711718" cy="553957"/>
          </a:xfrm>
          <a:prstGeom prst="rect">
            <a:avLst/>
          </a:prstGeom>
          <a:noFill/>
          <a:ln>
            <a:noFill/>
          </a:ln>
        </p:spPr>
        <p:txBody>
          <a:bodyPr spcFirstLastPara="1" wrap="square" lIns="91425" tIns="45700" rIns="91425" bIns="45700" anchor="t" anchorCtr="0">
            <a:spAutoFit/>
          </a:bodyPr>
          <a:lstStyle/>
          <a:p>
            <a:pPr algn="ctr"/>
            <a:r>
              <a:rPr lang="fr-FR" sz="1500" dirty="0">
                <a:solidFill>
                  <a:schemeClr val="dk1"/>
                </a:solidFill>
                <a:latin typeface="Nunito"/>
                <a:ea typeface="Nunito"/>
                <a:cs typeface="Nunito"/>
                <a:sym typeface="Nunito"/>
              </a:rPr>
              <a:t>Un professionnel certifié* de l’atténuation du radon devrait être en mesure d’installer un système d’atténuation en une journée.</a:t>
            </a:r>
          </a:p>
        </p:txBody>
      </p:sp>
      <p:sp>
        <p:nvSpPr>
          <p:cNvPr id="302" name="Google Shape;302;p38"/>
          <p:cNvSpPr txBox="1"/>
          <p:nvPr/>
        </p:nvSpPr>
        <p:spPr>
          <a:xfrm>
            <a:off x="359875" y="1314450"/>
            <a:ext cx="6670500"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700" dirty="0">
                <a:solidFill>
                  <a:schemeClr val="dk1"/>
                </a:solidFill>
                <a:latin typeface="Nunito"/>
                <a:ea typeface="Nunito"/>
                <a:cs typeface="Nunito"/>
                <a:sym typeface="Nunito"/>
              </a:rPr>
              <a:t>Les techniques visant à réduire les concentrations de radon sont efficaces et peuvent sauver des vies. </a:t>
            </a:r>
          </a:p>
          <a:p>
            <a:pPr marL="0" marR="0" lvl="0" indent="0" algn="l" rtl="0">
              <a:spcBef>
                <a:spcPts val="0"/>
              </a:spcBef>
              <a:spcAft>
                <a:spcPts val="0"/>
              </a:spcAft>
              <a:buNone/>
            </a:pPr>
            <a:endParaRPr lang="fr-FR" sz="1700" dirty="0">
              <a:solidFill>
                <a:schemeClr val="dk1"/>
              </a:solidFill>
              <a:latin typeface="Nunito"/>
              <a:ea typeface="Nunito"/>
              <a:cs typeface="Nunito"/>
              <a:sym typeface="Nunito"/>
            </a:endParaRPr>
          </a:p>
          <a:p>
            <a:pPr marL="0" marR="0" lvl="0" indent="0" algn="l" rtl="0">
              <a:spcBef>
                <a:spcPts val="0"/>
              </a:spcBef>
              <a:spcAft>
                <a:spcPts val="0"/>
              </a:spcAft>
              <a:buNone/>
            </a:pPr>
            <a:r>
              <a:rPr lang="fr-FR" sz="1700" dirty="0">
                <a:solidFill>
                  <a:schemeClr val="dk1"/>
                </a:solidFill>
                <a:latin typeface="Nunito"/>
                <a:ea typeface="Nunito"/>
                <a:cs typeface="Nunito"/>
                <a:sym typeface="Nunito"/>
              </a:rPr>
              <a:t>Un système d’atténuation du radon peut être installé en moins d’une journée et dans la plupart des maisons, il réduira le niveau de radon de plus de 80 à 90 %</a:t>
            </a:r>
          </a:p>
          <a:p>
            <a:pPr marL="0" marR="0" lvl="0" indent="0" algn="l" rtl="0">
              <a:spcBef>
                <a:spcPts val="0"/>
              </a:spcBef>
              <a:spcAft>
                <a:spcPts val="0"/>
              </a:spcAft>
              <a:buNone/>
            </a:pPr>
            <a:endParaRPr lang="fr-FR" sz="1700" dirty="0">
              <a:solidFill>
                <a:schemeClr val="dk1"/>
              </a:solidFill>
              <a:latin typeface="Nunito"/>
              <a:ea typeface="Nunito"/>
              <a:cs typeface="Nunito"/>
              <a:sym typeface="Nunito"/>
            </a:endParaRPr>
          </a:p>
          <a:p>
            <a:pPr marL="0" marR="0" lvl="0" indent="0" algn="l" rtl="0">
              <a:spcBef>
                <a:spcPts val="0"/>
              </a:spcBef>
              <a:spcAft>
                <a:spcPts val="0"/>
              </a:spcAft>
              <a:buNone/>
            </a:pPr>
            <a:r>
              <a:rPr lang="fr-FR" sz="1700" dirty="0">
                <a:solidFill>
                  <a:schemeClr val="dk1"/>
                </a:solidFill>
                <a:latin typeface="Nunito"/>
                <a:ea typeface="Nunito"/>
                <a:cs typeface="Nunito"/>
                <a:sym typeface="Nunito"/>
              </a:rPr>
              <a:t>. La méthode de réduction du radon la plus courante est appelée dépressurisation active </a:t>
            </a:r>
            <a:r>
              <a:rPr lang="fr-FR" sz="1700">
                <a:solidFill>
                  <a:schemeClr val="dk1"/>
                </a:solidFill>
                <a:latin typeface="Nunito"/>
                <a:ea typeface="Nunito"/>
                <a:cs typeface="Nunito"/>
                <a:sym typeface="Nunito"/>
              </a:rPr>
              <a:t>du sol.  </a:t>
            </a:r>
            <a:r>
              <a:rPr lang="fr-FR" sz="1700" dirty="0">
                <a:solidFill>
                  <a:schemeClr val="dk1"/>
                </a:solidFill>
                <a:latin typeface="Nunito"/>
                <a:ea typeface="Nunito"/>
                <a:cs typeface="Nunito"/>
                <a:sym typeface="Nunito"/>
              </a:rPr>
              <a:t>Un tuyau est installé à travers la fondation et relié à un mur extérieur ou jusqu’à la ligne de toit.  Un petit ventilateur est fixé et aspire l’air et le radon sous la maison puis l’expulse vers l'extérieur.</a:t>
            </a:r>
          </a:p>
        </p:txBody>
      </p:sp>
      <p:pic>
        <p:nvPicPr>
          <p:cNvPr id="303" name="Google Shape;303;p38"/>
          <p:cNvPicPr preferRelativeResize="0"/>
          <p:nvPr/>
        </p:nvPicPr>
        <p:blipFill>
          <a:blip r:embed="rId5">
            <a:alphaModFix/>
          </a:blip>
          <a:stretch>
            <a:fillRect/>
          </a:stretch>
        </p:blipFill>
        <p:spPr>
          <a:xfrm>
            <a:off x="9597875" y="0"/>
            <a:ext cx="430800" cy="748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9"/>
          <p:cNvPicPr preferRelativeResize="0"/>
          <p:nvPr/>
        </p:nvPicPr>
        <p:blipFill>
          <a:blip r:embed="rId3">
            <a:alphaModFix/>
          </a:blip>
          <a:stretch>
            <a:fillRect/>
          </a:stretch>
        </p:blipFill>
        <p:spPr>
          <a:xfrm>
            <a:off x="3199200" y="2707975"/>
            <a:ext cx="5793602" cy="1508350"/>
          </a:xfrm>
          <a:prstGeom prst="rect">
            <a:avLst/>
          </a:prstGeom>
          <a:noFill/>
          <a:ln>
            <a:noFill/>
          </a:ln>
        </p:spPr>
      </p:pic>
      <p:sp>
        <p:nvSpPr>
          <p:cNvPr id="309" name="Google Shape;309;p39"/>
          <p:cNvSpPr txBox="1">
            <a:spLocks noGrp="1"/>
          </p:cNvSpPr>
          <p:nvPr>
            <p:ph type="title"/>
          </p:nvPr>
        </p:nvSpPr>
        <p:spPr>
          <a:xfrm>
            <a:off x="838199" y="365125"/>
            <a:ext cx="8748713" cy="1325700"/>
          </a:xfrm>
          <a:prstGeom prst="rect">
            <a:avLst/>
          </a:prstGeom>
          <a:noFill/>
          <a:ln>
            <a:noFill/>
          </a:ln>
        </p:spPr>
        <p:txBody>
          <a:bodyPr spcFirstLastPara="1" wrap="square" lIns="91425" tIns="45700" rIns="91425" bIns="45700" anchor="ctr" anchorCtr="0">
            <a:normAutofit/>
          </a:bodyPr>
          <a:lstStyle/>
          <a:p>
            <a:pPr>
              <a:buSzPts val="4400"/>
            </a:pPr>
            <a:r>
              <a:rPr lang="en-CA" dirty="0" err="1">
                <a:latin typeface="JetBrains Mono SemiBold"/>
                <a:ea typeface="JetBrains Mono SemiBold"/>
                <a:cs typeface="JetBrains Mono SemiBold"/>
                <a:sym typeface="JetBrains Mono SemiBold"/>
              </a:rPr>
              <a:t>Vidéo</a:t>
            </a:r>
            <a:r>
              <a:rPr lang="en-CA" dirty="0">
                <a:latin typeface="JetBrains Mono SemiBold"/>
                <a:ea typeface="JetBrains Mono SemiBold"/>
                <a:cs typeface="JetBrains Mono SemiBold"/>
                <a:sym typeface="JetBrains Mono SemiBold"/>
              </a:rPr>
              <a:t>: </a:t>
            </a:r>
            <a:r>
              <a:rPr lang="en-CA" dirty="0" err="1">
                <a:latin typeface="JetBrains Mono SemiBold"/>
                <a:ea typeface="JetBrains Mono SemiBold"/>
                <a:cs typeface="JetBrains Mono SemiBold"/>
                <a:sym typeface="JetBrains Mono SemiBold"/>
              </a:rPr>
              <a:t>Atténuation</a:t>
            </a:r>
            <a:r>
              <a:rPr lang="en-CA" dirty="0">
                <a:latin typeface="JetBrains Mono SemiBold"/>
                <a:ea typeface="JetBrains Mono SemiBold"/>
                <a:cs typeface="JetBrains Mono SemiBold"/>
                <a:sym typeface="JetBrains Mono SemiBold"/>
              </a:rPr>
              <a:t> du radon</a:t>
            </a:r>
            <a:endParaRPr dirty="0">
              <a:latin typeface="JetBrains Mono SemiBold"/>
              <a:ea typeface="JetBrains Mono SemiBold"/>
              <a:cs typeface="JetBrains Mono SemiBold"/>
              <a:sym typeface="JetBrains Mono SemiBold"/>
            </a:endParaRPr>
          </a:p>
        </p:txBody>
      </p:sp>
      <p:sp>
        <p:nvSpPr>
          <p:cNvPr id="310" name="Google Shape;310;p39"/>
          <p:cNvSpPr txBox="1"/>
          <p:nvPr/>
        </p:nvSpPr>
        <p:spPr>
          <a:xfrm>
            <a:off x="3276100" y="2980950"/>
            <a:ext cx="4900500" cy="981382"/>
          </a:xfrm>
          <a:prstGeom prst="rect">
            <a:avLst/>
          </a:prstGeom>
          <a:noFill/>
          <a:ln>
            <a:noFill/>
          </a:ln>
        </p:spPr>
        <p:txBody>
          <a:bodyPr spcFirstLastPara="1" wrap="square" lIns="91425" tIns="45700" rIns="91425" bIns="45700" anchor="t" anchorCtr="0">
            <a:spAutoFit/>
          </a:bodyPr>
          <a:lstStyle/>
          <a:p>
            <a:pPr marL="457200" marR="0" lvl="1" indent="0" algn="l" rtl="0">
              <a:lnSpc>
                <a:spcPct val="107000"/>
              </a:lnSpc>
              <a:spcBef>
                <a:spcPts val="0"/>
              </a:spcBef>
              <a:spcAft>
                <a:spcPts val="0"/>
              </a:spcAft>
              <a:buNone/>
            </a:pP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https://</a:t>
            </a:r>
            <a:r>
              <a:rPr lang="en-CA" sz="1800" i="0" u="none" strike="noStrike" cap="none" dirty="0" err="1">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www.canada.ca</a:t>
            </a: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a:t>
            </a:r>
            <a:r>
              <a:rPr lang="en-CA" sz="1800" i="0" u="none" strike="noStrike" cap="none" dirty="0" err="1">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en</a:t>
            </a: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/health-</a:t>
            </a:r>
            <a:r>
              <a:rPr lang="en-CA" sz="1800" i="0" u="none" strike="noStrike" cap="none" dirty="0" err="1">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canada</a:t>
            </a: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/services/video/radon-what-you-need-to-</a:t>
            </a:r>
            <a:r>
              <a:rPr lang="en-CA" sz="1800" i="0" u="none" strike="noStrike" cap="none" dirty="0" err="1">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know.html</a:t>
            </a:r>
            <a:endParaRPr sz="1800" i="0" u="none" strike="noStrike" cap="none" dirty="0">
              <a:solidFill>
                <a:schemeClr val="tx1"/>
              </a:solidFill>
              <a:latin typeface="Nunito"/>
              <a:ea typeface="Nunito"/>
              <a:cs typeface="Nunito"/>
              <a:sym typeface="Nunito"/>
            </a:endParaRPr>
          </a:p>
        </p:txBody>
      </p:sp>
      <p:sp>
        <p:nvSpPr>
          <p:cNvPr id="311" name="Google Shape;311;p39"/>
          <p:cNvSpPr txBox="1"/>
          <p:nvPr/>
        </p:nvSpPr>
        <p:spPr>
          <a:xfrm>
            <a:off x="930149" y="5229058"/>
            <a:ext cx="1053995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latin typeface="Nunito" pitchFamily="2" charset="0"/>
              </a:rPr>
              <a:t>Financement pour compenser le coût de l’atténuation</a:t>
            </a:r>
            <a:r>
              <a:rPr lang="en-US" sz="1800" dirty="0">
                <a:latin typeface="Nunito" pitchFamily="2" charset="0"/>
              </a:rPr>
              <a:t>: </a:t>
            </a:r>
            <a:r>
              <a:rPr lang="en-US" sz="1800" dirty="0">
                <a:latin typeface="Nunito" pitchFamily="2" charset="0"/>
                <a:hlinkClick r:id="rId5"/>
              </a:rPr>
              <a:t>https://takeactiononradon.ca/fr/proteger/attenuer-le-radon/</a:t>
            </a:r>
            <a:r>
              <a:rPr lang="en-US" sz="1800" dirty="0">
                <a:latin typeface="Nunito" pitchFamily="2" charset="0"/>
              </a:rPr>
              <a:t> </a:t>
            </a:r>
            <a:endParaRPr lang="en-CA" sz="1800" dirty="0">
              <a:latin typeface="Nunito" pitchFamily="2" charset="0"/>
              <a:ea typeface="Nunito"/>
              <a:cs typeface="Nunito"/>
              <a:sym typeface="Nunito"/>
            </a:endParaRPr>
          </a:p>
        </p:txBody>
      </p:sp>
      <p:pic>
        <p:nvPicPr>
          <p:cNvPr id="312" name="Google Shape;312;p39"/>
          <p:cNvPicPr preferRelativeResize="0"/>
          <p:nvPr/>
        </p:nvPicPr>
        <p:blipFill>
          <a:blip r:embed="rId6">
            <a:alphaModFix/>
          </a:blip>
          <a:stretch>
            <a:fillRect/>
          </a:stretch>
        </p:blipFill>
        <p:spPr>
          <a:xfrm rot="2099030">
            <a:off x="2521926" y="3201237"/>
            <a:ext cx="517500" cy="988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0"/>
          <p:cNvSpPr txBox="1">
            <a:spLocks noGrp="1"/>
          </p:cNvSpPr>
          <p:nvPr>
            <p:ph type="title"/>
          </p:nvPr>
        </p:nvSpPr>
        <p:spPr>
          <a:xfrm>
            <a:off x="533400" y="212725"/>
            <a:ext cx="4774500" cy="1325700"/>
          </a:xfrm>
          <a:prstGeom prst="rect">
            <a:avLst/>
          </a:prstGeom>
          <a:noFill/>
          <a:ln>
            <a:noFill/>
          </a:ln>
        </p:spPr>
        <p:txBody>
          <a:bodyPr spcFirstLastPara="1" wrap="square" lIns="91425" tIns="45700" rIns="91425" bIns="45700" anchor="ctr" anchorCtr="0">
            <a:normAutofit fontScale="90000"/>
          </a:bodyPr>
          <a:lstStyle/>
          <a:p>
            <a:pPr lvl="0">
              <a:buSzPts val="4400"/>
            </a:pPr>
            <a:r>
              <a:rPr lang="fr-FR" dirty="0">
                <a:latin typeface="JetBrains Mono SemiBold"/>
                <a:ea typeface="JetBrains Mono SemiBold"/>
                <a:cs typeface="JetBrains Mono SemiBold"/>
                <a:sym typeface="JetBrains Mono SemiBold"/>
              </a:rPr>
              <a:t>Carrières dans le domaine du radon</a:t>
            </a:r>
            <a:endParaRPr lang="en-CA" dirty="0">
              <a:latin typeface="JetBrains Mono SemiBold"/>
              <a:ea typeface="JetBrains Mono SemiBold"/>
              <a:cs typeface="JetBrains Mono SemiBold"/>
              <a:sym typeface="JetBrains Mono SemiBold"/>
            </a:endParaRPr>
          </a:p>
        </p:txBody>
      </p:sp>
      <p:sp>
        <p:nvSpPr>
          <p:cNvPr id="319" name="Google Shape;319;p40"/>
          <p:cNvSpPr txBox="1">
            <a:spLocks noGrp="1"/>
          </p:cNvSpPr>
          <p:nvPr>
            <p:ph type="body" idx="1"/>
          </p:nvPr>
        </p:nvSpPr>
        <p:spPr>
          <a:xfrm>
            <a:off x="5360674" y="439825"/>
            <a:ext cx="6831325" cy="871500"/>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buSzPct val="116666"/>
              <a:buNone/>
            </a:pPr>
            <a:r>
              <a:rPr lang="fr-FR" dirty="0">
                <a:latin typeface="Nunito"/>
                <a:ea typeface="Nunito"/>
                <a:cs typeface="Nunito"/>
                <a:sym typeface="Nunito"/>
              </a:rPr>
              <a:t>Sur le document à distribuer, faites correspondre les titres de carrière avec les descriptions pour en apprendre davantage sur les carrières liées au radon.</a:t>
            </a:r>
            <a:endParaRPr lang="en-CA" dirty="0">
              <a:latin typeface="Nunito"/>
              <a:ea typeface="Nunito"/>
              <a:cs typeface="Nunito"/>
              <a:sym typeface="Nunito"/>
            </a:endParaRPr>
          </a:p>
        </p:txBody>
      </p:sp>
      <p:pic>
        <p:nvPicPr>
          <p:cNvPr id="320" name="Google Shape;320;p40"/>
          <p:cNvPicPr preferRelativeResize="0"/>
          <p:nvPr/>
        </p:nvPicPr>
        <p:blipFill>
          <a:blip r:embed="rId3">
            <a:alphaModFix/>
          </a:blip>
          <a:stretch>
            <a:fillRect/>
          </a:stretch>
        </p:blipFill>
        <p:spPr>
          <a:xfrm>
            <a:off x="8354650" y="1596800"/>
            <a:ext cx="3635425" cy="4843958"/>
          </a:xfrm>
          <a:prstGeom prst="rect">
            <a:avLst/>
          </a:prstGeom>
          <a:noFill/>
          <a:ln>
            <a:noFill/>
          </a:ln>
        </p:spPr>
      </p:pic>
      <p:pic>
        <p:nvPicPr>
          <p:cNvPr id="321" name="Google Shape;321;p40"/>
          <p:cNvPicPr preferRelativeResize="0"/>
          <p:nvPr/>
        </p:nvPicPr>
        <p:blipFill rotWithShape="1">
          <a:blip r:embed="rId4">
            <a:alphaModFix/>
          </a:blip>
          <a:srcRect l="12374" r="22703"/>
          <a:stretch/>
        </p:blipFill>
        <p:spPr>
          <a:xfrm>
            <a:off x="8640876" y="2498980"/>
            <a:ext cx="3075651" cy="3157596"/>
          </a:xfrm>
          <a:prstGeom prst="rect">
            <a:avLst/>
          </a:prstGeom>
          <a:noFill/>
          <a:ln>
            <a:noFill/>
          </a:ln>
        </p:spPr>
      </p:pic>
      <p:pic>
        <p:nvPicPr>
          <p:cNvPr id="322" name="Google Shape;322;p40"/>
          <p:cNvPicPr preferRelativeResize="0"/>
          <p:nvPr/>
        </p:nvPicPr>
        <p:blipFill>
          <a:blip r:embed="rId3">
            <a:alphaModFix/>
          </a:blip>
          <a:stretch>
            <a:fillRect/>
          </a:stretch>
        </p:blipFill>
        <p:spPr>
          <a:xfrm>
            <a:off x="4445575" y="1639284"/>
            <a:ext cx="3635425" cy="4843958"/>
          </a:xfrm>
          <a:prstGeom prst="rect">
            <a:avLst/>
          </a:prstGeom>
          <a:noFill/>
          <a:ln>
            <a:noFill/>
          </a:ln>
        </p:spPr>
      </p:pic>
      <p:pic>
        <p:nvPicPr>
          <p:cNvPr id="323" name="Google Shape;323;p40"/>
          <p:cNvPicPr preferRelativeResize="0"/>
          <p:nvPr/>
        </p:nvPicPr>
        <p:blipFill rotWithShape="1">
          <a:blip r:embed="rId5">
            <a:alphaModFix/>
          </a:blip>
          <a:srcRect l="17903" r="20971"/>
          <a:stretch/>
        </p:blipFill>
        <p:spPr>
          <a:xfrm>
            <a:off x="4781225" y="2563224"/>
            <a:ext cx="2895698" cy="3157600"/>
          </a:xfrm>
          <a:prstGeom prst="rect">
            <a:avLst/>
          </a:prstGeom>
          <a:noFill/>
          <a:ln>
            <a:noFill/>
          </a:ln>
        </p:spPr>
      </p:pic>
      <p:pic>
        <p:nvPicPr>
          <p:cNvPr id="324" name="Google Shape;324;p40"/>
          <p:cNvPicPr preferRelativeResize="0"/>
          <p:nvPr/>
        </p:nvPicPr>
        <p:blipFill>
          <a:blip r:embed="rId3">
            <a:alphaModFix/>
          </a:blip>
          <a:stretch>
            <a:fillRect/>
          </a:stretch>
        </p:blipFill>
        <p:spPr>
          <a:xfrm>
            <a:off x="523150" y="1664469"/>
            <a:ext cx="3635425" cy="4843958"/>
          </a:xfrm>
          <a:prstGeom prst="rect">
            <a:avLst/>
          </a:prstGeom>
          <a:noFill/>
          <a:ln>
            <a:noFill/>
          </a:ln>
        </p:spPr>
      </p:pic>
      <p:pic>
        <p:nvPicPr>
          <p:cNvPr id="325" name="Google Shape;325;p40"/>
          <p:cNvPicPr preferRelativeResize="0"/>
          <p:nvPr/>
        </p:nvPicPr>
        <p:blipFill rotWithShape="1">
          <a:blip r:embed="rId6">
            <a:alphaModFix/>
          </a:blip>
          <a:srcRect t="11412" b="16265"/>
          <a:stretch/>
        </p:blipFill>
        <p:spPr>
          <a:xfrm>
            <a:off x="931925" y="2617949"/>
            <a:ext cx="2809150" cy="30481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41"/>
          <p:cNvPicPr preferRelativeResize="0"/>
          <p:nvPr/>
        </p:nvPicPr>
        <p:blipFill>
          <a:blip r:embed="rId3">
            <a:alphaModFix/>
          </a:blip>
          <a:stretch>
            <a:fillRect/>
          </a:stretch>
        </p:blipFill>
        <p:spPr>
          <a:xfrm>
            <a:off x="446275" y="532075"/>
            <a:ext cx="5465201" cy="5737572"/>
          </a:xfrm>
          <a:prstGeom prst="rect">
            <a:avLst/>
          </a:prstGeom>
          <a:noFill/>
          <a:ln>
            <a:noFill/>
          </a:ln>
        </p:spPr>
      </p:pic>
      <p:sp>
        <p:nvSpPr>
          <p:cNvPr id="332" name="Google Shape;332;p41"/>
          <p:cNvSpPr txBox="1">
            <a:spLocks noGrp="1"/>
          </p:cNvSpPr>
          <p:nvPr>
            <p:ph type="title"/>
          </p:nvPr>
        </p:nvSpPr>
        <p:spPr>
          <a:xfrm>
            <a:off x="729875" y="1091400"/>
            <a:ext cx="4823400" cy="1325700"/>
          </a:xfrm>
          <a:prstGeom prst="rect">
            <a:avLst/>
          </a:prstGeom>
          <a:noFill/>
          <a:ln>
            <a:noFill/>
          </a:ln>
        </p:spPr>
        <p:txBody>
          <a:bodyPr spcFirstLastPara="1" wrap="square" lIns="91425" tIns="45700" rIns="91425" bIns="45700" anchor="ctr" anchorCtr="0">
            <a:normAutofit fontScale="90000"/>
          </a:bodyPr>
          <a:lstStyle/>
          <a:p>
            <a:pPr lvl="0">
              <a:buSzPts val="4400"/>
            </a:pPr>
            <a:r>
              <a:rPr lang="fr-FR" dirty="0">
                <a:latin typeface="JetBrains Mono SemiBold"/>
                <a:ea typeface="JetBrains Mono SemiBold"/>
                <a:cs typeface="JetBrains Mono SemiBold"/>
                <a:sym typeface="JetBrains Mono SemiBold"/>
              </a:rPr>
              <a:t>Carrières dans le domaine du radon</a:t>
            </a:r>
            <a:endParaRPr dirty="0">
              <a:latin typeface="JetBrains Mono SemiBold"/>
              <a:ea typeface="JetBrains Mono SemiBold"/>
              <a:cs typeface="JetBrains Mono SemiBold"/>
              <a:sym typeface="JetBrains Mono SemiBold"/>
            </a:endParaRPr>
          </a:p>
        </p:txBody>
      </p:sp>
      <p:sp>
        <p:nvSpPr>
          <p:cNvPr id="333" name="Google Shape;333;p41"/>
          <p:cNvSpPr txBox="1">
            <a:spLocks noGrp="1"/>
          </p:cNvSpPr>
          <p:nvPr>
            <p:ph type="body" idx="1"/>
          </p:nvPr>
        </p:nvSpPr>
        <p:spPr>
          <a:xfrm>
            <a:off x="729875" y="2275125"/>
            <a:ext cx="5257800" cy="4351200"/>
          </a:xfrm>
          <a:prstGeom prst="rect">
            <a:avLst/>
          </a:prstGeom>
          <a:noFill/>
          <a:ln>
            <a:noFill/>
          </a:ln>
        </p:spPr>
        <p:txBody>
          <a:bodyPr spcFirstLastPara="1" wrap="square" lIns="91425" tIns="45700" rIns="91425" bIns="45700" anchor="t" anchorCtr="0">
            <a:normAutofit/>
          </a:bodyPr>
          <a:lstStyle/>
          <a:p>
            <a:pPr marL="0" lvl="0" indent="0">
              <a:buSzPts val="2800"/>
              <a:buNone/>
            </a:pPr>
            <a:r>
              <a:rPr lang="fr-FR" sz="2300" dirty="0">
                <a:latin typeface="Nunito"/>
                <a:ea typeface="Nunito"/>
                <a:cs typeface="Nunito"/>
                <a:sym typeface="Nunito"/>
              </a:rPr>
              <a:t>La sensibilisation croissante aux risques du radon signifie qu’il existe des possibilités pour diverses carrières connexes telles que :</a:t>
            </a:r>
          </a:p>
          <a:p>
            <a:pPr marL="0" lvl="0" indent="0">
              <a:buSzPts val="2800"/>
              <a:buNone/>
            </a:pPr>
            <a:r>
              <a:rPr lang="en-CA" sz="2300" b="1" dirty="0" err="1">
                <a:latin typeface="Nunito"/>
                <a:ea typeface="Nunito"/>
                <a:cs typeface="Nunito"/>
                <a:sym typeface="Nunito"/>
              </a:rPr>
              <a:t>Professionnels</a:t>
            </a:r>
            <a:r>
              <a:rPr lang="en-CA" sz="2300" b="1" dirty="0">
                <a:latin typeface="Nunito"/>
                <a:ea typeface="Nunito"/>
                <a:cs typeface="Nunito"/>
                <a:sym typeface="Nunito"/>
              </a:rPr>
              <a:t> de </a:t>
            </a:r>
            <a:r>
              <a:rPr lang="en-CA" sz="2300" b="1" dirty="0" err="1">
                <a:latin typeface="Nunito"/>
                <a:ea typeface="Nunito"/>
                <a:cs typeface="Nunito"/>
                <a:sym typeface="Nunito"/>
              </a:rPr>
              <a:t>l’atténuation</a:t>
            </a:r>
            <a:r>
              <a:rPr lang="en-CA" sz="2300" b="1" dirty="0">
                <a:latin typeface="Nunito"/>
                <a:ea typeface="Nunito"/>
                <a:cs typeface="Nunito"/>
                <a:sym typeface="Nunito"/>
              </a:rPr>
              <a:t>*</a:t>
            </a:r>
            <a:endParaRPr sz="2300" b="1" dirty="0">
              <a:latin typeface="Nunito"/>
              <a:ea typeface="Nunito"/>
              <a:cs typeface="Nunito"/>
              <a:sym typeface="Nunito"/>
            </a:endParaRPr>
          </a:p>
          <a:p>
            <a:pPr marL="0" lvl="0" indent="0">
              <a:buSzPts val="2800"/>
              <a:buNone/>
            </a:pPr>
            <a:r>
              <a:rPr lang="en-CA" sz="2300" b="1" dirty="0" err="1">
                <a:latin typeface="Nunito"/>
                <a:ea typeface="Nunito"/>
                <a:cs typeface="Nunito"/>
                <a:sym typeface="Nunito"/>
              </a:rPr>
              <a:t>Chercheurs</a:t>
            </a:r>
            <a:endParaRPr sz="2300" b="1" dirty="0">
              <a:latin typeface="Nunito"/>
              <a:ea typeface="Nunito"/>
              <a:cs typeface="Nunito"/>
              <a:sym typeface="Nunito"/>
            </a:endParaRPr>
          </a:p>
          <a:p>
            <a:pPr marL="0" lvl="0" indent="0">
              <a:buSzPts val="2800"/>
              <a:buNone/>
            </a:pPr>
            <a:r>
              <a:rPr lang="en-CA" sz="2300" b="1" dirty="0" err="1">
                <a:latin typeface="Nunito"/>
                <a:ea typeface="Nunito"/>
                <a:cs typeface="Nunito"/>
                <a:sym typeface="Nunito"/>
              </a:rPr>
              <a:t>Techniciens</a:t>
            </a:r>
            <a:r>
              <a:rPr lang="en-CA" sz="2300" b="1" dirty="0">
                <a:latin typeface="Nunito"/>
                <a:ea typeface="Nunito"/>
                <a:cs typeface="Nunito"/>
                <a:sym typeface="Nunito"/>
              </a:rPr>
              <a:t> de </a:t>
            </a:r>
            <a:r>
              <a:rPr lang="en-CA" sz="2300" b="1" dirty="0" err="1">
                <a:latin typeface="Nunito"/>
                <a:ea typeface="Nunito"/>
                <a:cs typeface="Nunito"/>
                <a:sym typeface="Nunito"/>
              </a:rPr>
              <a:t>laboratoire</a:t>
            </a:r>
            <a:endParaRPr lang="en-CA" sz="2300" b="1" dirty="0">
              <a:latin typeface="Nunito"/>
              <a:ea typeface="Nunito"/>
              <a:cs typeface="Nunito"/>
              <a:sym typeface="Nunito"/>
            </a:endParaRPr>
          </a:p>
          <a:p>
            <a:pPr marL="0" lvl="0" indent="0">
              <a:buSzPts val="2800"/>
              <a:buNone/>
            </a:pPr>
            <a:r>
              <a:rPr lang="en-CA" sz="2300" b="1" dirty="0" err="1">
                <a:latin typeface="Nunito"/>
                <a:ea typeface="Nunito"/>
                <a:cs typeface="Nunito"/>
                <a:sym typeface="Nunito"/>
              </a:rPr>
              <a:t>Analystes</a:t>
            </a:r>
            <a:r>
              <a:rPr lang="en-CA" sz="2300" b="1" dirty="0">
                <a:latin typeface="Nunito"/>
                <a:ea typeface="Nunito"/>
                <a:cs typeface="Nunito"/>
                <a:sym typeface="Nunito"/>
              </a:rPr>
              <a:t> des politiques (</a:t>
            </a:r>
            <a:r>
              <a:rPr lang="en-CA" sz="2300" b="1" dirty="0" err="1">
                <a:latin typeface="Nunito"/>
                <a:ea typeface="Nunito"/>
                <a:cs typeface="Nunito"/>
                <a:sym typeface="Nunito"/>
              </a:rPr>
              <a:t>gouvernement</a:t>
            </a:r>
            <a:r>
              <a:rPr lang="en-CA" sz="2300" b="1" dirty="0">
                <a:latin typeface="Nunito"/>
                <a:ea typeface="Nunito"/>
                <a:cs typeface="Nunito"/>
                <a:sym typeface="Nunito"/>
              </a:rPr>
              <a:t>)</a:t>
            </a:r>
            <a:endParaRPr sz="2300" b="1" dirty="0">
              <a:latin typeface="Nunito"/>
              <a:ea typeface="Nunito"/>
              <a:cs typeface="Nunito"/>
              <a:sym typeface="Nunito"/>
            </a:endParaRPr>
          </a:p>
        </p:txBody>
      </p:sp>
      <p:pic>
        <p:nvPicPr>
          <p:cNvPr id="334" name="Google Shape;334;p41"/>
          <p:cNvPicPr preferRelativeResize="0"/>
          <p:nvPr/>
        </p:nvPicPr>
        <p:blipFill rotWithShape="1">
          <a:blip r:embed="rId4">
            <a:alphaModFix/>
          </a:blip>
          <a:srcRect/>
          <a:stretch/>
        </p:blipFill>
        <p:spPr>
          <a:xfrm>
            <a:off x="7749930" y="477874"/>
            <a:ext cx="2192561" cy="1576351"/>
          </a:xfrm>
          <a:prstGeom prst="rect">
            <a:avLst/>
          </a:prstGeom>
          <a:noFill/>
          <a:ln>
            <a:noFill/>
          </a:ln>
        </p:spPr>
      </p:pic>
      <p:sp>
        <p:nvSpPr>
          <p:cNvPr id="335" name="Google Shape;335;p41"/>
          <p:cNvSpPr txBox="1"/>
          <p:nvPr/>
        </p:nvSpPr>
        <p:spPr>
          <a:xfrm>
            <a:off x="6195077" y="2146320"/>
            <a:ext cx="568692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b="1" i="0" dirty="0">
                <a:solidFill>
                  <a:srgbClr val="163E68"/>
                </a:solidFill>
                <a:latin typeface="JetBrains Mono"/>
                <a:ea typeface="JetBrains Mono"/>
                <a:cs typeface="JetBrains Mono"/>
                <a:sym typeface="JetBrains Mono"/>
              </a:rPr>
              <a:t>Association Canadienne des </a:t>
            </a:r>
            <a:r>
              <a:rPr lang="en-CA" sz="1800" b="1" i="0" dirty="0" err="1">
                <a:solidFill>
                  <a:srgbClr val="163E68"/>
                </a:solidFill>
                <a:latin typeface="JetBrains Mono"/>
                <a:ea typeface="JetBrains Mono"/>
                <a:cs typeface="JetBrains Mono"/>
                <a:sym typeface="JetBrains Mono"/>
              </a:rPr>
              <a:t>scientifiques</a:t>
            </a:r>
            <a:r>
              <a:rPr lang="en-CA" sz="1800" b="1" i="0" dirty="0">
                <a:solidFill>
                  <a:srgbClr val="163E68"/>
                </a:solidFill>
                <a:latin typeface="JetBrains Mono"/>
                <a:ea typeface="JetBrains Mono"/>
                <a:cs typeface="JetBrains Mono"/>
                <a:sym typeface="JetBrains Mono"/>
              </a:rPr>
              <a:t> et technologies </a:t>
            </a:r>
            <a:r>
              <a:rPr lang="en-CA" sz="1800" b="1" i="0" dirty="0" err="1">
                <a:solidFill>
                  <a:srgbClr val="163E68"/>
                </a:solidFill>
                <a:latin typeface="JetBrains Mono"/>
                <a:ea typeface="JetBrains Mono"/>
                <a:cs typeface="JetBrains Mono"/>
                <a:sym typeface="JetBrains Mono"/>
              </a:rPr>
              <a:t>en</a:t>
            </a:r>
            <a:r>
              <a:rPr lang="en-CA" sz="1800" b="1" i="0" dirty="0">
                <a:solidFill>
                  <a:srgbClr val="163E68"/>
                </a:solidFill>
                <a:latin typeface="JetBrains Mono"/>
                <a:ea typeface="JetBrains Mono"/>
                <a:cs typeface="JetBrains Mono"/>
                <a:sym typeface="JetBrains Mono"/>
              </a:rPr>
              <a:t> radon</a:t>
            </a:r>
            <a:endParaRPr sz="1800" dirty="0">
              <a:solidFill>
                <a:schemeClr val="dk1"/>
              </a:solidFill>
              <a:latin typeface="JetBrains Mono"/>
              <a:ea typeface="JetBrains Mono"/>
              <a:cs typeface="JetBrains Mono"/>
              <a:sym typeface="JetBrains Mono"/>
            </a:endParaRPr>
          </a:p>
        </p:txBody>
      </p:sp>
      <p:pic>
        <p:nvPicPr>
          <p:cNvPr id="336" name="Google Shape;336;p41"/>
          <p:cNvPicPr preferRelativeResize="0"/>
          <p:nvPr/>
        </p:nvPicPr>
        <p:blipFill rotWithShape="1">
          <a:blip r:embed="rId5">
            <a:alphaModFix/>
          </a:blip>
          <a:srcRect/>
          <a:stretch/>
        </p:blipFill>
        <p:spPr>
          <a:xfrm>
            <a:off x="7919910" y="3109314"/>
            <a:ext cx="2022581" cy="1388839"/>
          </a:xfrm>
          <a:prstGeom prst="rect">
            <a:avLst/>
          </a:prstGeom>
          <a:noFill/>
          <a:ln>
            <a:noFill/>
          </a:ln>
        </p:spPr>
      </p:pic>
      <p:sp>
        <p:nvSpPr>
          <p:cNvPr id="337" name="Google Shape;337;p41"/>
          <p:cNvSpPr txBox="1"/>
          <p:nvPr/>
        </p:nvSpPr>
        <p:spPr>
          <a:xfrm>
            <a:off x="6519625" y="4814647"/>
            <a:ext cx="4942500" cy="1754286"/>
          </a:xfrm>
          <a:prstGeom prst="rect">
            <a:avLst/>
          </a:prstGeom>
          <a:noFill/>
          <a:ln>
            <a:noFill/>
          </a:ln>
        </p:spPr>
        <p:txBody>
          <a:bodyPr spcFirstLastPara="1" wrap="square" lIns="91425" tIns="45700" rIns="91425" bIns="45700" anchor="t" anchorCtr="0">
            <a:spAutoFit/>
          </a:bodyPr>
          <a:lstStyle/>
          <a:p>
            <a:pPr lvl="0" algn="ctr"/>
            <a:r>
              <a:rPr lang="fr-FR" sz="1800" b="1" i="0" dirty="0">
                <a:solidFill>
                  <a:schemeClr val="dk1"/>
                </a:solidFill>
                <a:latin typeface="JetBrains Mono"/>
                <a:ea typeface="JetBrains Mono"/>
                <a:cs typeface="JetBrains Mono"/>
                <a:sym typeface="JetBrains Mono"/>
              </a:rPr>
              <a:t>CANADIEN – PROGRAMME NATIONAL DE </a:t>
            </a:r>
            <a:r>
              <a:rPr lang="fr-FR" sz="1800" b="1" dirty="0">
                <a:solidFill>
                  <a:schemeClr val="dk1"/>
                </a:solidFill>
                <a:latin typeface="JetBrains Mono"/>
                <a:ea typeface="JetBrains Mono"/>
                <a:cs typeface="JetBrains Mono"/>
                <a:sym typeface="JetBrains Mono"/>
              </a:rPr>
              <a:t>COMPÉTENCE </a:t>
            </a:r>
            <a:r>
              <a:rPr lang="fr-FR" sz="1800" b="1" i="0" dirty="0">
                <a:solidFill>
                  <a:schemeClr val="dk1"/>
                </a:solidFill>
                <a:latin typeface="JetBrains Mono"/>
                <a:ea typeface="JetBrains Mono"/>
                <a:cs typeface="JetBrains Mono"/>
                <a:sym typeface="JetBrains Mono"/>
              </a:rPr>
              <a:t>SUR LE RADON</a:t>
            </a:r>
            <a:endParaRPr lang="fr-FR" b="1" dirty="0">
              <a:latin typeface="JetBrains Mono"/>
              <a:ea typeface="JetBrains Mono"/>
              <a:cs typeface="JetBrains Mono"/>
              <a:sym typeface="JetBrains Mono"/>
            </a:endParaRPr>
          </a:p>
          <a:p>
            <a:pPr lvl="0" algn="ctr"/>
            <a:r>
              <a:rPr lang="fr-FR" sz="1800" dirty="0">
                <a:solidFill>
                  <a:schemeClr val="dk1"/>
                </a:solidFill>
                <a:latin typeface="Nunito"/>
                <a:ea typeface="Nunito"/>
                <a:cs typeface="Nunito"/>
                <a:sym typeface="Nunito"/>
              </a:rPr>
              <a:t>*Des cours d’entrée de niveau sont disponibles en ligne pour obtenir la certification en mesure et en atténuation du radon.</a:t>
            </a:r>
            <a:endParaRPr lang="fr-FR" sz="1800"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2"/>
          <p:cNvSpPr txBox="1">
            <a:spLocks noGrp="1"/>
          </p:cNvSpPr>
          <p:nvPr>
            <p:ph type="title"/>
          </p:nvPr>
        </p:nvSpPr>
        <p:spPr>
          <a:xfrm>
            <a:off x="838200" y="24987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Play"/>
              <a:buNone/>
            </a:pPr>
            <a:r>
              <a:rPr lang="en-CA" sz="9600">
                <a:latin typeface="JetBrains Mono ExtraBold"/>
                <a:ea typeface="JetBrains Mono ExtraBold"/>
                <a:cs typeface="JetBrains Mono ExtraBold"/>
                <a:sym typeface="JetBrains Mono ExtraBold"/>
              </a:rPr>
              <a:t>POP QUIZ</a:t>
            </a:r>
            <a:endParaRPr sz="9600">
              <a:latin typeface="JetBrains Mono ExtraBold"/>
              <a:ea typeface="JetBrains Mono ExtraBold"/>
              <a:cs typeface="JetBrains Mono ExtraBold"/>
              <a:sym typeface="JetBrains Mono ExtraBold"/>
            </a:endParaRPr>
          </a:p>
        </p:txBody>
      </p:sp>
      <p:pic>
        <p:nvPicPr>
          <p:cNvPr id="344" name="Google Shape;344;p42"/>
          <p:cNvPicPr preferRelativeResize="0"/>
          <p:nvPr/>
        </p:nvPicPr>
        <p:blipFill>
          <a:blip r:embed="rId3">
            <a:alphaModFix/>
          </a:blip>
          <a:stretch>
            <a:fillRect/>
          </a:stretch>
        </p:blipFill>
        <p:spPr>
          <a:xfrm rot="-1413427">
            <a:off x="1905350" y="1408925"/>
            <a:ext cx="1357575" cy="1125800"/>
          </a:xfrm>
          <a:prstGeom prst="rect">
            <a:avLst/>
          </a:prstGeom>
          <a:noFill/>
          <a:ln>
            <a:noFill/>
          </a:ln>
        </p:spPr>
      </p:pic>
      <p:pic>
        <p:nvPicPr>
          <p:cNvPr id="345" name="Google Shape;345;p42"/>
          <p:cNvPicPr preferRelativeResize="0"/>
          <p:nvPr/>
        </p:nvPicPr>
        <p:blipFill>
          <a:blip r:embed="rId4">
            <a:alphaModFix/>
          </a:blip>
          <a:stretch>
            <a:fillRect/>
          </a:stretch>
        </p:blipFill>
        <p:spPr>
          <a:xfrm rot="3493616">
            <a:off x="8861400" y="3750600"/>
            <a:ext cx="1105200" cy="1207425"/>
          </a:xfrm>
          <a:prstGeom prst="rect">
            <a:avLst/>
          </a:prstGeom>
          <a:noFill/>
          <a:ln>
            <a:noFill/>
          </a:ln>
        </p:spPr>
      </p:pic>
      <p:pic>
        <p:nvPicPr>
          <p:cNvPr id="346" name="Google Shape;346;p42"/>
          <p:cNvPicPr preferRelativeResize="0"/>
          <p:nvPr/>
        </p:nvPicPr>
        <p:blipFill>
          <a:blip r:embed="rId5">
            <a:alphaModFix/>
          </a:blip>
          <a:stretch>
            <a:fillRect/>
          </a:stretch>
        </p:blipFill>
        <p:spPr>
          <a:xfrm rot="1261048">
            <a:off x="8243250" y="465600"/>
            <a:ext cx="1496577" cy="1574550"/>
          </a:xfrm>
          <a:prstGeom prst="rect">
            <a:avLst/>
          </a:prstGeom>
          <a:noFill/>
          <a:ln>
            <a:noFill/>
          </a:ln>
        </p:spPr>
      </p:pic>
      <p:pic>
        <p:nvPicPr>
          <p:cNvPr id="347" name="Google Shape;347;p42"/>
          <p:cNvPicPr preferRelativeResize="0"/>
          <p:nvPr/>
        </p:nvPicPr>
        <p:blipFill>
          <a:blip r:embed="rId6">
            <a:alphaModFix/>
          </a:blip>
          <a:stretch>
            <a:fillRect/>
          </a:stretch>
        </p:blipFill>
        <p:spPr>
          <a:xfrm>
            <a:off x="1658906" y="4011313"/>
            <a:ext cx="1850456" cy="1325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3"/>
          <p:cNvSpPr txBox="1">
            <a:spLocks noGrp="1"/>
          </p:cNvSpPr>
          <p:nvPr>
            <p:ph type="title"/>
          </p:nvPr>
        </p:nvSpPr>
        <p:spPr>
          <a:xfrm>
            <a:off x="838200" y="8223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Play"/>
              <a:buNone/>
            </a:pPr>
            <a:r>
              <a:rPr lang="en-CA" b="1" dirty="0">
                <a:latin typeface="JetBrains Mono"/>
                <a:ea typeface="JetBrains Mono"/>
                <a:cs typeface="JetBrains Mono"/>
                <a:sym typeface="JetBrains Mono"/>
              </a:rPr>
              <a:t>1. </a:t>
            </a:r>
            <a:r>
              <a:rPr lang="fr-FR" b="1" dirty="0">
                <a:latin typeface="JetBrains Mono"/>
                <a:ea typeface="JetBrains Mono"/>
                <a:cs typeface="JetBrains Mono"/>
                <a:sym typeface="JetBrains Mono"/>
              </a:rPr>
              <a:t>Le radon est la lente désintégration souterraine de quel élément?</a:t>
            </a:r>
            <a:endParaRPr b="1" dirty="0">
              <a:latin typeface="JetBrains Mono"/>
              <a:ea typeface="JetBrains Mono"/>
              <a:cs typeface="JetBrains Mono"/>
              <a:sym typeface="JetBrains Mono"/>
            </a:endParaRPr>
          </a:p>
        </p:txBody>
      </p:sp>
      <p:pic>
        <p:nvPicPr>
          <p:cNvPr id="354" name="Google Shape;354;p43"/>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355" name="Google Shape;355;p43"/>
          <p:cNvSpPr txBox="1"/>
          <p:nvPr/>
        </p:nvSpPr>
        <p:spPr>
          <a:xfrm>
            <a:off x="2715175" y="3038925"/>
            <a:ext cx="30138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Plutonium</a:t>
            </a:r>
          </a:p>
        </p:txBody>
      </p:sp>
      <p:pic>
        <p:nvPicPr>
          <p:cNvPr id="356" name="Google Shape;356;p43"/>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357" name="Google Shape;357;p43"/>
          <p:cNvSpPr txBox="1"/>
          <p:nvPr/>
        </p:nvSpPr>
        <p:spPr>
          <a:xfrm>
            <a:off x="7082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Uranium</a:t>
            </a:r>
            <a:endParaRPr sz="2400">
              <a:solidFill>
                <a:srgbClr val="191919"/>
              </a:solidFill>
              <a:latin typeface="JetBrains Mono"/>
              <a:ea typeface="JetBrains Mono"/>
              <a:cs typeface="JetBrains Mono"/>
              <a:sym typeface="JetBrains Mono"/>
            </a:endParaRPr>
          </a:p>
        </p:txBody>
      </p:sp>
      <p:pic>
        <p:nvPicPr>
          <p:cNvPr id="358" name="Google Shape;358;p43"/>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359" name="Google Shape;359;p43"/>
          <p:cNvSpPr txBox="1"/>
          <p:nvPr/>
        </p:nvSpPr>
        <p:spPr>
          <a:xfrm>
            <a:off x="2715175" y="49314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Cadmium</a:t>
            </a:r>
            <a:endParaRPr sz="2400">
              <a:solidFill>
                <a:srgbClr val="191919"/>
              </a:solidFill>
              <a:latin typeface="JetBrains Mono"/>
              <a:ea typeface="JetBrains Mono"/>
              <a:cs typeface="JetBrains Mono"/>
              <a:sym typeface="JetBrains Mono"/>
            </a:endParaRPr>
          </a:p>
        </p:txBody>
      </p:sp>
      <p:pic>
        <p:nvPicPr>
          <p:cNvPr id="360" name="Google Shape;360;p43"/>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361" name="Google Shape;361;p43"/>
          <p:cNvSpPr txBox="1"/>
          <p:nvPr/>
        </p:nvSpPr>
        <p:spPr>
          <a:xfrm>
            <a:off x="7114313" y="49172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Radium</a:t>
            </a:r>
            <a:endParaRPr sz="2400">
              <a:solidFill>
                <a:srgbClr val="191919"/>
              </a:solidFill>
              <a:latin typeface="JetBrains Mono"/>
              <a:ea typeface="JetBrains Mono"/>
              <a:cs typeface="JetBrains Mono"/>
              <a:sym typeface="JetBrains Mono"/>
            </a:endParaRPr>
          </a:p>
        </p:txBody>
      </p:sp>
      <p:pic>
        <p:nvPicPr>
          <p:cNvPr id="362" name="Google Shape;362;p43"/>
          <p:cNvPicPr preferRelativeResize="0"/>
          <p:nvPr/>
        </p:nvPicPr>
        <p:blipFill>
          <a:blip r:embed="rId4">
            <a:alphaModFix/>
          </a:blip>
          <a:stretch>
            <a:fillRect/>
          </a:stretch>
        </p:blipFill>
        <p:spPr>
          <a:xfrm>
            <a:off x="582925" y="637825"/>
            <a:ext cx="1260051" cy="132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idx="4294967295"/>
          </p:nvPr>
        </p:nvSpPr>
        <p:spPr>
          <a:xfrm>
            <a:off x="1166275" y="1895397"/>
            <a:ext cx="4620600" cy="2821200"/>
          </a:xfrm>
          <a:prstGeom prst="rect">
            <a:avLst/>
          </a:prstGeom>
          <a:noFill/>
          <a:ln>
            <a:noFill/>
          </a:ln>
        </p:spPr>
        <p:txBody>
          <a:bodyPr spcFirstLastPara="1" wrap="square" lIns="91425" tIns="45700" rIns="91425" bIns="45700" anchor="b" anchorCtr="0">
            <a:normAutofit fontScale="90000"/>
          </a:bodyPr>
          <a:lstStyle/>
          <a:p>
            <a:pPr>
              <a:lnSpc>
                <a:spcPct val="90000"/>
              </a:lnSpc>
              <a:buSzPts val="4400"/>
            </a:pPr>
            <a:r>
              <a:rPr lang="fr-FR" dirty="0">
                <a:solidFill>
                  <a:schemeClr val="dk1"/>
                </a:solidFill>
                <a:latin typeface="Nunito"/>
                <a:ea typeface="Nunito"/>
                <a:cs typeface="Nunito"/>
                <a:sym typeface="Nunito"/>
              </a:rPr>
              <a:t>Les </a:t>
            </a:r>
            <a:r>
              <a:rPr lang="en-CA" dirty="0" err="1">
                <a:solidFill>
                  <a:srgbClr val="163E68"/>
                </a:solidFill>
                <a:latin typeface="JetBrains Mono ExtraBold"/>
                <a:ea typeface="JetBrains Mono ExtraBold"/>
                <a:cs typeface="JetBrains Mono ExtraBold"/>
                <a:sym typeface="JetBrains Mono ExtraBold"/>
              </a:rPr>
              <a:t>gaz</a:t>
            </a:r>
            <a:r>
              <a:rPr lang="fr-FR" dirty="0">
                <a:solidFill>
                  <a:schemeClr val="dk1"/>
                </a:solidFill>
                <a:latin typeface="Nunito"/>
                <a:ea typeface="Nunito"/>
                <a:cs typeface="Nunito"/>
                <a:sym typeface="Nunito"/>
              </a:rPr>
              <a:t> suivants sont d’origine naturelle, mais </a:t>
            </a:r>
            <a:r>
              <a:rPr lang="en-CA" dirty="0">
                <a:solidFill>
                  <a:srgbClr val="3F3F3F"/>
                </a:solidFill>
                <a:effectLst/>
                <a:latin typeface="Helvetica" pitchFamily="2" charset="0"/>
              </a:rPr>
              <a:t>sont-ils </a:t>
            </a:r>
            <a:r>
              <a:rPr lang="en-CA" dirty="0" err="1">
                <a:solidFill>
                  <a:srgbClr val="3F3F3F"/>
                </a:solidFill>
                <a:effectLst/>
                <a:latin typeface="Helvetica" pitchFamily="2" charset="0"/>
              </a:rPr>
              <a:t>respirables</a:t>
            </a:r>
            <a:r>
              <a:rPr lang="en-CA" dirty="0">
                <a:solidFill>
                  <a:srgbClr val="3F3F3F"/>
                </a:solidFill>
                <a:effectLst/>
                <a:latin typeface="Helvetica" pitchFamily="2" charset="0"/>
              </a:rPr>
              <a:t> </a:t>
            </a:r>
            <a:r>
              <a:rPr lang="en-CA" dirty="0" err="1">
                <a:solidFill>
                  <a:srgbClr val="3F3F3F"/>
                </a:solidFill>
                <a:effectLst/>
                <a:latin typeface="Helvetica" pitchFamily="2" charset="0"/>
              </a:rPr>
              <a:t>en</a:t>
            </a:r>
            <a:r>
              <a:rPr lang="en-CA" dirty="0">
                <a:solidFill>
                  <a:srgbClr val="3F3F3F"/>
                </a:solidFill>
                <a:effectLst/>
                <a:latin typeface="Helvetica" pitchFamily="2" charset="0"/>
              </a:rPr>
              <a:t> </a:t>
            </a:r>
            <a:r>
              <a:rPr lang="en-CA" dirty="0" err="1">
                <a:solidFill>
                  <a:srgbClr val="3F3F3F"/>
                </a:solidFill>
                <a:effectLst/>
                <a:latin typeface="Helvetica" pitchFamily="2" charset="0"/>
              </a:rPr>
              <a:t>toute</a:t>
            </a:r>
            <a:r>
              <a:rPr lang="en-CA" dirty="0">
                <a:solidFill>
                  <a:srgbClr val="3F3F3F"/>
                </a:solidFill>
                <a:effectLst/>
                <a:latin typeface="Helvetica" pitchFamily="2" charset="0"/>
              </a:rPr>
              <a:t> </a:t>
            </a:r>
            <a:r>
              <a:rPr lang="en-CA" dirty="0" err="1">
                <a:solidFill>
                  <a:srgbClr val="3F3F3F"/>
                </a:solidFill>
                <a:effectLst/>
                <a:latin typeface="Helvetica" pitchFamily="2" charset="0"/>
              </a:rPr>
              <a:t>sécurité</a:t>
            </a:r>
            <a:r>
              <a:rPr lang="en-CA" dirty="0">
                <a:solidFill>
                  <a:srgbClr val="3F3F3F"/>
                </a:solidFill>
                <a:effectLst/>
                <a:latin typeface="Helvetica" pitchFamily="2" charset="0"/>
              </a:rPr>
              <a:t> ?</a:t>
            </a:r>
            <a:br>
              <a:rPr lang="en-CA" dirty="0">
                <a:solidFill>
                  <a:srgbClr val="3F3F3F"/>
                </a:solidFill>
                <a:effectLst/>
                <a:latin typeface="Helvetica" pitchFamily="2" charset="0"/>
              </a:rPr>
            </a:br>
            <a:endParaRPr dirty="0">
              <a:latin typeface="Nunito"/>
              <a:ea typeface="Nunito"/>
              <a:cs typeface="Nunito"/>
              <a:sym typeface="Nunito"/>
            </a:endParaRPr>
          </a:p>
        </p:txBody>
      </p:sp>
      <p:pic>
        <p:nvPicPr>
          <p:cNvPr id="89" name="Google Shape;89;p17"/>
          <p:cNvPicPr preferRelativeResize="0"/>
          <p:nvPr/>
        </p:nvPicPr>
        <p:blipFill>
          <a:blip r:embed="rId3">
            <a:alphaModFix/>
          </a:blip>
          <a:stretch>
            <a:fillRect/>
          </a:stretch>
        </p:blipFill>
        <p:spPr>
          <a:xfrm>
            <a:off x="6872562" y="1136149"/>
            <a:ext cx="4103935" cy="5231993"/>
          </a:xfrm>
          <a:prstGeom prst="rect">
            <a:avLst/>
          </a:prstGeom>
          <a:noFill/>
          <a:ln>
            <a:noFill/>
          </a:ln>
        </p:spPr>
      </p:pic>
      <p:sp>
        <p:nvSpPr>
          <p:cNvPr id="90" name="Google Shape;90;p17"/>
          <p:cNvSpPr txBox="1"/>
          <p:nvPr/>
        </p:nvSpPr>
        <p:spPr>
          <a:xfrm>
            <a:off x="8209475" y="1544450"/>
            <a:ext cx="1430100" cy="3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CA" sz="2400" u="sng" dirty="0">
                <a:solidFill>
                  <a:schemeClr val="dk1"/>
                </a:solidFill>
                <a:latin typeface="JetBrains Mono Medium"/>
                <a:ea typeface="JetBrains Mono Medium"/>
                <a:cs typeface="JetBrains Mono Medium"/>
                <a:sym typeface="JetBrains Mono Medium"/>
              </a:rPr>
              <a:t>Gases</a:t>
            </a:r>
            <a:endParaRPr sz="2400" u="sng" dirty="0">
              <a:solidFill>
                <a:schemeClr val="dk1"/>
              </a:solidFill>
              <a:latin typeface="JetBrains Mono Medium"/>
              <a:ea typeface="JetBrains Mono Medium"/>
              <a:cs typeface="JetBrains Mono Medium"/>
              <a:sym typeface="JetBrains Mono Medium"/>
            </a:endParaRPr>
          </a:p>
        </p:txBody>
      </p:sp>
      <p:pic>
        <p:nvPicPr>
          <p:cNvPr id="91" name="Google Shape;91;p17"/>
          <p:cNvPicPr preferRelativeResize="0"/>
          <p:nvPr/>
        </p:nvPicPr>
        <p:blipFill>
          <a:blip r:embed="rId4">
            <a:alphaModFix/>
          </a:blip>
          <a:stretch>
            <a:fillRect/>
          </a:stretch>
        </p:blipFill>
        <p:spPr>
          <a:xfrm>
            <a:off x="8840275" y="875525"/>
            <a:ext cx="384861" cy="668925"/>
          </a:xfrm>
          <a:prstGeom prst="rect">
            <a:avLst/>
          </a:prstGeom>
          <a:noFill/>
          <a:ln>
            <a:noFill/>
          </a:ln>
        </p:spPr>
      </p:pic>
      <p:sp>
        <p:nvSpPr>
          <p:cNvPr id="92" name="Google Shape;92;p17"/>
          <p:cNvSpPr txBox="1"/>
          <p:nvPr/>
        </p:nvSpPr>
        <p:spPr>
          <a:xfrm>
            <a:off x="6872562" y="2174775"/>
            <a:ext cx="4103935" cy="3034500"/>
          </a:xfrm>
          <a:prstGeom prst="rect">
            <a:avLst/>
          </a:prstGeom>
          <a:noFill/>
          <a:ln>
            <a:noFill/>
          </a:ln>
        </p:spPr>
        <p:txBody>
          <a:bodyPr spcFirstLastPara="1" wrap="square" lIns="91425" tIns="91425" rIns="91425" bIns="91425" anchor="t" anchorCtr="0">
            <a:noAutofit/>
          </a:bodyPr>
          <a:lstStyle/>
          <a:p>
            <a:pPr lvl="0" algn="ctr">
              <a:lnSpc>
                <a:spcPct val="150000"/>
              </a:lnSpc>
            </a:pPr>
            <a:r>
              <a:rPr lang="en-CA" sz="2100" dirty="0">
                <a:solidFill>
                  <a:schemeClr val="dk1"/>
                </a:solidFill>
                <a:latin typeface="JetBrains Mono Light"/>
                <a:ea typeface="JetBrains Mono Light"/>
                <a:cs typeface="JetBrains Mono Light"/>
                <a:sym typeface="JetBrains Mono Light"/>
              </a:rPr>
              <a:t>Azote</a:t>
            </a:r>
            <a:endParaRPr sz="2100" dirty="0">
              <a:solidFill>
                <a:schemeClr val="dk1"/>
              </a:solidFill>
              <a:latin typeface="JetBrains Mono Light"/>
              <a:ea typeface="JetBrains Mono Light"/>
              <a:cs typeface="JetBrains Mono Light"/>
              <a:sym typeface="JetBrains Mono Light"/>
            </a:endParaRPr>
          </a:p>
          <a:p>
            <a:pPr lvl="0" algn="ctr">
              <a:lnSpc>
                <a:spcPct val="150000"/>
              </a:lnSpc>
            </a:pPr>
            <a:r>
              <a:rPr lang="en-CA" sz="2100" dirty="0" err="1">
                <a:solidFill>
                  <a:schemeClr val="dk1"/>
                </a:solidFill>
                <a:latin typeface="JetBrains Mono Light"/>
                <a:ea typeface="JetBrains Mono Light"/>
                <a:cs typeface="JetBrains Mono Light"/>
                <a:sym typeface="JetBrains Mono Light"/>
              </a:rPr>
              <a:t>Oxygène</a:t>
            </a:r>
            <a:endParaRPr sz="2100" dirty="0">
              <a:solidFill>
                <a:schemeClr val="dk1"/>
              </a:solidFill>
              <a:latin typeface="JetBrains Mono Light"/>
              <a:ea typeface="JetBrains Mono Light"/>
              <a:cs typeface="JetBrains Mono Light"/>
              <a:sym typeface="JetBrains Mono Light"/>
            </a:endParaRPr>
          </a:p>
          <a:p>
            <a:pPr marL="0" lvl="0" indent="0" algn="ctr" rtl="0">
              <a:lnSpc>
                <a:spcPct val="150000"/>
              </a:lnSpc>
              <a:spcBef>
                <a:spcPts val="0"/>
              </a:spcBef>
              <a:spcAft>
                <a:spcPts val="0"/>
              </a:spcAft>
              <a:buNone/>
            </a:pPr>
            <a:r>
              <a:rPr lang="en-CA" sz="2100" dirty="0">
                <a:solidFill>
                  <a:schemeClr val="dk1"/>
                </a:solidFill>
                <a:latin typeface="JetBrains Mono Light"/>
                <a:ea typeface="JetBrains Mono Light"/>
                <a:cs typeface="JetBrains Mono Light"/>
                <a:sym typeface="JetBrains Mono Light"/>
              </a:rPr>
              <a:t>Argon</a:t>
            </a:r>
            <a:endParaRPr sz="2100" dirty="0">
              <a:solidFill>
                <a:schemeClr val="dk1"/>
              </a:solidFill>
              <a:latin typeface="JetBrains Mono Light"/>
              <a:ea typeface="JetBrains Mono Light"/>
              <a:cs typeface="JetBrains Mono Light"/>
              <a:sym typeface="JetBrains Mono Light"/>
            </a:endParaRPr>
          </a:p>
          <a:p>
            <a:pPr lvl="0" algn="ctr">
              <a:lnSpc>
                <a:spcPct val="150000"/>
              </a:lnSpc>
            </a:pPr>
            <a:r>
              <a:rPr lang="en-CA" sz="2100" dirty="0" err="1">
                <a:solidFill>
                  <a:schemeClr val="dk1"/>
                </a:solidFill>
                <a:latin typeface="JetBrains Mono Light"/>
                <a:ea typeface="JetBrains Mono Light"/>
                <a:cs typeface="JetBrains Mono Light"/>
                <a:sym typeface="JetBrains Mono Light"/>
              </a:rPr>
              <a:t>Dioxyde</a:t>
            </a:r>
            <a:r>
              <a:rPr lang="en-CA" sz="2100" dirty="0">
                <a:solidFill>
                  <a:schemeClr val="dk1"/>
                </a:solidFill>
                <a:latin typeface="JetBrains Mono Light"/>
                <a:ea typeface="JetBrains Mono Light"/>
                <a:cs typeface="JetBrains Mono Light"/>
                <a:sym typeface="JetBrains Mono Light"/>
              </a:rPr>
              <a:t> de </a:t>
            </a:r>
            <a:r>
              <a:rPr lang="en-CA" sz="2100" dirty="0" err="1">
                <a:solidFill>
                  <a:schemeClr val="dk1"/>
                </a:solidFill>
                <a:latin typeface="JetBrains Mono Light"/>
                <a:ea typeface="JetBrains Mono Light"/>
                <a:cs typeface="JetBrains Mono Light"/>
                <a:sym typeface="JetBrains Mono Light"/>
              </a:rPr>
              <a:t>carbone</a:t>
            </a:r>
            <a:endParaRPr lang="en-CA" sz="2100" dirty="0">
              <a:solidFill>
                <a:schemeClr val="dk1"/>
              </a:solidFill>
              <a:latin typeface="JetBrains Mono Light"/>
              <a:ea typeface="JetBrains Mono Light"/>
              <a:cs typeface="JetBrains Mono Light"/>
              <a:sym typeface="JetBrains Mono Light"/>
            </a:endParaRPr>
          </a:p>
          <a:p>
            <a:pPr lvl="0" algn="ctr">
              <a:lnSpc>
                <a:spcPct val="150000"/>
              </a:lnSpc>
            </a:pPr>
            <a:r>
              <a:rPr lang="en-CA" sz="2100" dirty="0">
                <a:solidFill>
                  <a:schemeClr val="dk1"/>
                </a:solidFill>
                <a:latin typeface="JetBrains Mono Light"/>
                <a:ea typeface="JetBrains Mono Light"/>
                <a:cs typeface="JetBrains Mono Light"/>
                <a:sym typeface="JetBrains Mono Light"/>
              </a:rPr>
              <a:t>Radon</a:t>
            </a:r>
            <a:endParaRPr sz="2100" dirty="0">
              <a:solidFill>
                <a:schemeClr val="dk1"/>
              </a:solidFill>
              <a:latin typeface="JetBrains Mono Light"/>
              <a:ea typeface="JetBrains Mono Light"/>
              <a:cs typeface="JetBrains Mono Light"/>
              <a:sym typeface="JetBrains Mono Light"/>
            </a:endParaRPr>
          </a:p>
          <a:p>
            <a:pPr lvl="0" algn="ctr">
              <a:lnSpc>
                <a:spcPct val="150000"/>
              </a:lnSpc>
            </a:pPr>
            <a:r>
              <a:rPr lang="en-CA" sz="2100" dirty="0" err="1">
                <a:solidFill>
                  <a:schemeClr val="dk1"/>
                </a:solidFill>
                <a:latin typeface="JetBrains Mono Light"/>
                <a:ea typeface="JetBrains Mono Light"/>
                <a:cs typeface="JetBrains Mono Light"/>
                <a:sym typeface="JetBrains Mono Light"/>
              </a:rPr>
              <a:t>Hélium</a:t>
            </a:r>
            <a:endParaRPr sz="2100" dirty="0">
              <a:solidFill>
                <a:schemeClr val="dk1"/>
              </a:solidFill>
              <a:latin typeface="JetBrains Mono Light"/>
              <a:ea typeface="JetBrains Mono Light"/>
              <a:cs typeface="JetBrains Mono Light"/>
              <a:sym typeface="JetBrains Mono Light"/>
            </a:endParaRPr>
          </a:p>
          <a:p>
            <a:pPr lvl="0" algn="ctr">
              <a:lnSpc>
                <a:spcPct val="150000"/>
              </a:lnSpc>
            </a:pPr>
            <a:r>
              <a:rPr lang="en-CA" sz="2100" dirty="0" err="1">
                <a:solidFill>
                  <a:schemeClr val="dk1"/>
                </a:solidFill>
                <a:latin typeface="JetBrains Mono Light"/>
                <a:ea typeface="JetBrains Mono Light"/>
                <a:cs typeface="JetBrains Mono Light"/>
                <a:sym typeface="JetBrains Mono Light"/>
              </a:rPr>
              <a:t>Méthane</a:t>
            </a:r>
            <a:endParaRPr lang="en-CA" sz="2100" dirty="0">
              <a:solidFill>
                <a:schemeClr val="dk1"/>
              </a:solidFill>
              <a:latin typeface="JetBrains Mono Light"/>
              <a:ea typeface="JetBrains Mono Light"/>
              <a:cs typeface="JetBrains Mono Light"/>
              <a:sym typeface="JetBrains Mono Light"/>
            </a:endParaRPr>
          </a:p>
          <a:p>
            <a:pPr lvl="0" algn="ctr">
              <a:lnSpc>
                <a:spcPct val="150000"/>
              </a:lnSpc>
            </a:pPr>
            <a:r>
              <a:rPr lang="en-CA" sz="2100" dirty="0" err="1">
                <a:solidFill>
                  <a:schemeClr val="dk1"/>
                </a:solidFill>
                <a:latin typeface="JetBrains Mono Light"/>
                <a:ea typeface="JetBrains Mono Light"/>
                <a:cs typeface="JetBrains Mono Light"/>
                <a:sym typeface="JetBrains Mono Light"/>
              </a:rPr>
              <a:t>Monoxyde</a:t>
            </a:r>
            <a:r>
              <a:rPr lang="en-CA" sz="2100" dirty="0">
                <a:solidFill>
                  <a:schemeClr val="dk1"/>
                </a:solidFill>
                <a:latin typeface="JetBrains Mono Light"/>
                <a:ea typeface="JetBrains Mono Light"/>
                <a:cs typeface="JetBrains Mono Light"/>
                <a:sym typeface="JetBrains Mono Light"/>
              </a:rPr>
              <a:t> de </a:t>
            </a:r>
            <a:r>
              <a:rPr lang="en-CA" sz="2100" dirty="0" err="1">
                <a:solidFill>
                  <a:schemeClr val="dk1"/>
                </a:solidFill>
                <a:latin typeface="JetBrains Mono Light"/>
                <a:ea typeface="JetBrains Mono Light"/>
                <a:cs typeface="JetBrains Mono Light"/>
                <a:sym typeface="JetBrains Mono Light"/>
              </a:rPr>
              <a:t>carbone</a:t>
            </a:r>
            <a:endParaRPr sz="2100" dirty="0">
              <a:solidFill>
                <a:schemeClr val="dk1"/>
              </a:solidFill>
              <a:latin typeface="JetBrains Mono Light"/>
              <a:ea typeface="JetBrains Mono Light"/>
              <a:cs typeface="JetBrains Mono Light"/>
              <a:sym typeface="JetBrains Mono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3"/>
          <p:cNvSpPr txBox="1">
            <a:spLocks noGrp="1"/>
          </p:cNvSpPr>
          <p:nvPr>
            <p:ph type="title"/>
          </p:nvPr>
        </p:nvSpPr>
        <p:spPr>
          <a:xfrm>
            <a:off x="838200" y="8223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Play"/>
              <a:buNone/>
            </a:pPr>
            <a:r>
              <a:rPr lang="en-CA" b="1" dirty="0">
                <a:latin typeface="JetBrains Mono"/>
                <a:ea typeface="JetBrains Mono"/>
                <a:cs typeface="JetBrains Mono"/>
                <a:sym typeface="JetBrains Mono"/>
              </a:rPr>
              <a:t>1. </a:t>
            </a:r>
            <a:r>
              <a:rPr lang="fr-FR" b="1" dirty="0">
                <a:latin typeface="JetBrains Mono"/>
                <a:ea typeface="JetBrains Mono"/>
                <a:cs typeface="JetBrains Mono"/>
                <a:sym typeface="JetBrains Mono"/>
              </a:rPr>
              <a:t>Le radon est la lente désintégration souterraine de quel élément?</a:t>
            </a:r>
            <a:endParaRPr b="1" dirty="0">
              <a:latin typeface="JetBrains Mono"/>
              <a:ea typeface="JetBrains Mono"/>
              <a:cs typeface="JetBrains Mono"/>
              <a:sym typeface="JetBrains Mono"/>
            </a:endParaRPr>
          </a:p>
        </p:txBody>
      </p:sp>
      <p:pic>
        <p:nvPicPr>
          <p:cNvPr id="354" name="Google Shape;354;p43"/>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355" name="Google Shape;355;p43"/>
          <p:cNvSpPr txBox="1"/>
          <p:nvPr/>
        </p:nvSpPr>
        <p:spPr>
          <a:xfrm>
            <a:off x="2715175" y="3038925"/>
            <a:ext cx="30138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Plutonium</a:t>
            </a:r>
          </a:p>
        </p:txBody>
      </p:sp>
      <p:pic>
        <p:nvPicPr>
          <p:cNvPr id="356" name="Google Shape;356;p43"/>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357" name="Google Shape;357;p43"/>
          <p:cNvSpPr txBox="1"/>
          <p:nvPr/>
        </p:nvSpPr>
        <p:spPr>
          <a:xfrm>
            <a:off x="7082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B. </a:t>
            </a:r>
            <a:r>
              <a:rPr lang="en-CA" sz="2400" b="1" dirty="0">
                <a:solidFill>
                  <a:srgbClr val="191919"/>
                </a:solidFill>
                <a:latin typeface="JetBrains Mono"/>
                <a:ea typeface="JetBrains Mono"/>
                <a:cs typeface="JetBrains Mono"/>
                <a:sym typeface="JetBrains Mono"/>
              </a:rPr>
              <a:t>Uranium</a:t>
            </a:r>
            <a:endParaRPr sz="2400" b="1" dirty="0">
              <a:solidFill>
                <a:srgbClr val="191919"/>
              </a:solidFill>
              <a:latin typeface="JetBrains Mono"/>
              <a:ea typeface="JetBrains Mono"/>
              <a:cs typeface="JetBrains Mono"/>
              <a:sym typeface="JetBrains Mono"/>
            </a:endParaRPr>
          </a:p>
        </p:txBody>
      </p:sp>
      <p:pic>
        <p:nvPicPr>
          <p:cNvPr id="358" name="Google Shape;358;p43"/>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359" name="Google Shape;359;p43"/>
          <p:cNvSpPr txBox="1"/>
          <p:nvPr/>
        </p:nvSpPr>
        <p:spPr>
          <a:xfrm>
            <a:off x="2715175" y="49314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Cadmium</a:t>
            </a:r>
            <a:endParaRPr sz="2400">
              <a:solidFill>
                <a:srgbClr val="191919"/>
              </a:solidFill>
              <a:latin typeface="JetBrains Mono"/>
              <a:ea typeface="JetBrains Mono"/>
              <a:cs typeface="JetBrains Mono"/>
              <a:sym typeface="JetBrains Mono"/>
            </a:endParaRPr>
          </a:p>
        </p:txBody>
      </p:sp>
      <p:pic>
        <p:nvPicPr>
          <p:cNvPr id="360" name="Google Shape;360;p43"/>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361" name="Google Shape;361;p43"/>
          <p:cNvSpPr txBox="1"/>
          <p:nvPr/>
        </p:nvSpPr>
        <p:spPr>
          <a:xfrm>
            <a:off x="7114313" y="49172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Radium</a:t>
            </a:r>
            <a:endParaRPr sz="2400">
              <a:solidFill>
                <a:srgbClr val="191919"/>
              </a:solidFill>
              <a:latin typeface="JetBrains Mono"/>
              <a:ea typeface="JetBrains Mono"/>
              <a:cs typeface="JetBrains Mono"/>
              <a:sym typeface="JetBrains Mono"/>
            </a:endParaRPr>
          </a:p>
        </p:txBody>
      </p:sp>
      <p:pic>
        <p:nvPicPr>
          <p:cNvPr id="362" name="Google Shape;362;p43"/>
          <p:cNvPicPr preferRelativeResize="0"/>
          <p:nvPr/>
        </p:nvPicPr>
        <p:blipFill>
          <a:blip r:embed="rId4">
            <a:alphaModFix/>
          </a:blip>
          <a:stretch>
            <a:fillRect/>
          </a:stretch>
        </p:blipFill>
        <p:spPr>
          <a:xfrm>
            <a:off x="582925" y="637825"/>
            <a:ext cx="1260051" cy="1325700"/>
          </a:xfrm>
          <a:prstGeom prst="rect">
            <a:avLst/>
          </a:prstGeom>
          <a:noFill/>
          <a:ln>
            <a:noFill/>
          </a:ln>
        </p:spPr>
      </p:pic>
      <p:pic>
        <p:nvPicPr>
          <p:cNvPr id="2" name="Google Shape;378;p44">
            <a:extLst>
              <a:ext uri="{FF2B5EF4-FFF2-40B4-BE49-F238E27FC236}">
                <a16:creationId xmlns:a16="http://schemas.microsoft.com/office/drawing/2014/main" id="{407F453D-7729-72C6-89DF-3718E8F00FB4}"/>
              </a:ext>
            </a:extLst>
          </p:cNvPr>
          <p:cNvPicPr preferRelativeResize="0"/>
          <p:nvPr/>
        </p:nvPicPr>
        <p:blipFill>
          <a:blip r:embed="rId5">
            <a:alphaModFix/>
            <a:duotone>
              <a:schemeClr val="accent6">
                <a:shade val="45000"/>
                <a:satMod val="135000"/>
              </a:schemeClr>
              <a:prstClr val="white"/>
            </a:duotone>
          </a:blip>
          <a:stretch>
            <a:fillRect/>
          </a:stretch>
        </p:blipFill>
        <p:spPr>
          <a:xfrm>
            <a:off x="9164150" y="3038922"/>
            <a:ext cx="778761" cy="508775"/>
          </a:xfrm>
          <a:prstGeom prst="rect">
            <a:avLst/>
          </a:prstGeom>
          <a:noFill/>
          <a:ln>
            <a:noFill/>
          </a:ln>
        </p:spPr>
      </p:pic>
    </p:spTree>
    <p:extLst>
      <p:ext uri="{BB962C8B-B14F-4D97-AF65-F5344CB8AC3E}">
        <p14:creationId xmlns:p14="http://schemas.microsoft.com/office/powerpoint/2010/main" val="454638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xfrm>
            <a:off x="1925150" y="822325"/>
            <a:ext cx="965725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Play"/>
              <a:buNone/>
            </a:pPr>
            <a:r>
              <a:rPr lang="en-CA" b="1" dirty="0">
                <a:latin typeface="JetBrains Mono"/>
                <a:ea typeface="JetBrains Mono"/>
                <a:cs typeface="JetBrains Mono"/>
                <a:sym typeface="JetBrains Mono"/>
              </a:rPr>
              <a:t>2. </a:t>
            </a:r>
            <a:r>
              <a:rPr lang="fr-FR" b="1" dirty="0">
                <a:latin typeface="JetBrains Mono"/>
                <a:ea typeface="JetBrains Mono"/>
                <a:cs typeface="JetBrains Mono"/>
                <a:sym typeface="JetBrains Mono"/>
              </a:rPr>
              <a:t>Quel type de sol permet au radon de se déplacer le plus facilement ?</a:t>
            </a:r>
            <a:endParaRPr b="1" dirty="0">
              <a:latin typeface="JetBrains Mono"/>
              <a:ea typeface="JetBrains Mono"/>
              <a:cs typeface="JetBrains Mono"/>
              <a:sym typeface="JetBrains Mono"/>
            </a:endParaRPr>
          </a:p>
        </p:txBody>
      </p:sp>
      <p:pic>
        <p:nvPicPr>
          <p:cNvPr id="385" name="Google Shape;385;p45"/>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386" name="Google Shape;386;p45"/>
          <p:cNvSpPr txBox="1"/>
          <p:nvPr/>
        </p:nvSpPr>
        <p:spPr>
          <a:xfrm>
            <a:off x="2715175" y="3038925"/>
            <a:ext cx="30138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a:t>
            </a:r>
            <a:r>
              <a:rPr lang="en-CA" sz="2400" dirty="0" err="1">
                <a:solidFill>
                  <a:srgbClr val="191919"/>
                </a:solidFill>
                <a:latin typeface="JetBrains Mono"/>
                <a:ea typeface="JetBrains Mono"/>
                <a:cs typeface="JetBrains Mono"/>
                <a:sym typeface="JetBrains Mono"/>
              </a:rPr>
              <a:t>L’argile</a:t>
            </a:r>
            <a:r>
              <a:rPr lang="en-CA" sz="2400" dirty="0">
                <a:solidFill>
                  <a:srgbClr val="191919"/>
                </a:solidFill>
                <a:latin typeface="JetBrains Mono"/>
                <a:ea typeface="JetBrains Mono"/>
                <a:cs typeface="JetBrains Mono"/>
                <a:sym typeface="JetBrains Mono"/>
              </a:rPr>
              <a:t> </a:t>
            </a:r>
            <a:endParaRPr sz="2400" dirty="0">
              <a:solidFill>
                <a:srgbClr val="191919"/>
              </a:solidFill>
              <a:latin typeface="JetBrains Mono"/>
              <a:ea typeface="JetBrains Mono"/>
              <a:cs typeface="JetBrains Mono"/>
              <a:sym typeface="JetBrains Mono"/>
            </a:endParaRPr>
          </a:p>
        </p:txBody>
      </p:sp>
      <p:pic>
        <p:nvPicPr>
          <p:cNvPr id="387" name="Google Shape;387;p45"/>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388" name="Google Shape;388;p45"/>
          <p:cNvSpPr txBox="1"/>
          <p:nvPr/>
        </p:nvSpPr>
        <p:spPr>
          <a:xfrm>
            <a:off x="7082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B. Le </a:t>
            </a:r>
            <a:r>
              <a:rPr lang="en-CA" sz="2400" dirty="0" err="1">
                <a:solidFill>
                  <a:srgbClr val="191919"/>
                </a:solidFill>
                <a:latin typeface="JetBrains Mono"/>
                <a:ea typeface="JetBrains Mono"/>
                <a:cs typeface="JetBrains Mono"/>
                <a:sym typeface="JetBrains Mono"/>
              </a:rPr>
              <a:t>gravier</a:t>
            </a:r>
            <a:endParaRPr sz="2400" dirty="0">
              <a:solidFill>
                <a:srgbClr val="191919"/>
              </a:solidFill>
              <a:latin typeface="JetBrains Mono"/>
              <a:ea typeface="JetBrains Mono"/>
              <a:cs typeface="JetBrains Mono"/>
              <a:sym typeface="JetBrains Mono"/>
            </a:endParaRPr>
          </a:p>
        </p:txBody>
      </p:sp>
      <p:pic>
        <p:nvPicPr>
          <p:cNvPr id="389" name="Google Shape;389;p45"/>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390" name="Google Shape;390;p45"/>
          <p:cNvSpPr txBox="1"/>
          <p:nvPr/>
        </p:nvSpPr>
        <p:spPr>
          <a:xfrm>
            <a:off x="2715175" y="49314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C. Du limon </a:t>
            </a:r>
            <a:endParaRPr sz="2400" dirty="0">
              <a:solidFill>
                <a:srgbClr val="191919"/>
              </a:solidFill>
              <a:latin typeface="JetBrains Mono"/>
              <a:ea typeface="JetBrains Mono"/>
              <a:cs typeface="JetBrains Mono"/>
              <a:sym typeface="JetBrains Mono"/>
            </a:endParaRPr>
          </a:p>
        </p:txBody>
      </p:sp>
      <p:pic>
        <p:nvPicPr>
          <p:cNvPr id="391" name="Google Shape;391;p45"/>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392" name="Google Shape;392;p45"/>
          <p:cNvSpPr txBox="1"/>
          <p:nvPr/>
        </p:nvSpPr>
        <p:spPr>
          <a:xfrm>
            <a:off x="7114313" y="49172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D. Le sable</a:t>
            </a:r>
            <a:endParaRPr sz="2400" dirty="0">
              <a:solidFill>
                <a:srgbClr val="191919"/>
              </a:solidFill>
              <a:latin typeface="JetBrains Mono"/>
              <a:ea typeface="JetBrains Mono"/>
              <a:cs typeface="JetBrains Mono"/>
              <a:sym typeface="JetBrains Mono"/>
            </a:endParaRPr>
          </a:p>
        </p:txBody>
      </p:sp>
      <p:pic>
        <p:nvPicPr>
          <p:cNvPr id="393" name="Google Shape;393;p45"/>
          <p:cNvPicPr preferRelativeResize="0"/>
          <p:nvPr/>
        </p:nvPicPr>
        <p:blipFill>
          <a:blip r:embed="rId4">
            <a:alphaModFix/>
          </a:blip>
          <a:stretch>
            <a:fillRect/>
          </a:stretch>
        </p:blipFill>
        <p:spPr>
          <a:xfrm>
            <a:off x="887725" y="637825"/>
            <a:ext cx="1260051" cy="1325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xfrm>
            <a:off x="1925150" y="822325"/>
            <a:ext cx="965725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Play"/>
              <a:buNone/>
            </a:pPr>
            <a:r>
              <a:rPr lang="en-CA" b="1" dirty="0">
                <a:latin typeface="JetBrains Mono"/>
                <a:ea typeface="JetBrains Mono"/>
                <a:cs typeface="JetBrains Mono"/>
                <a:sym typeface="JetBrains Mono"/>
              </a:rPr>
              <a:t>2. </a:t>
            </a:r>
            <a:r>
              <a:rPr lang="fr-FR" b="1" dirty="0">
                <a:latin typeface="JetBrains Mono"/>
                <a:ea typeface="JetBrains Mono"/>
                <a:cs typeface="JetBrains Mono"/>
                <a:sym typeface="JetBrains Mono"/>
              </a:rPr>
              <a:t>Quel type de sol permet au radon de se déplacer le plus facilement ?</a:t>
            </a:r>
            <a:endParaRPr b="1" dirty="0">
              <a:latin typeface="JetBrains Mono"/>
              <a:ea typeface="JetBrains Mono"/>
              <a:cs typeface="JetBrains Mono"/>
              <a:sym typeface="JetBrains Mono"/>
            </a:endParaRPr>
          </a:p>
        </p:txBody>
      </p:sp>
      <p:pic>
        <p:nvPicPr>
          <p:cNvPr id="385" name="Google Shape;385;p45"/>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386" name="Google Shape;386;p45"/>
          <p:cNvSpPr txBox="1"/>
          <p:nvPr/>
        </p:nvSpPr>
        <p:spPr>
          <a:xfrm>
            <a:off x="2715175" y="3038925"/>
            <a:ext cx="30138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a:t>
            </a:r>
            <a:r>
              <a:rPr lang="en-CA" sz="2400" dirty="0" err="1">
                <a:solidFill>
                  <a:srgbClr val="191919"/>
                </a:solidFill>
                <a:latin typeface="JetBrains Mono"/>
                <a:ea typeface="JetBrains Mono"/>
                <a:cs typeface="JetBrains Mono"/>
                <a:sym typeface="JetBrains Mono"/>
              </a:rPr>
              <a:t>L’argile</a:t>
            </a:r>
            <a:r>
              <a:rPr lang="en-CA" sz="2400" dirty="0">
                <a:solidFill>
                  <a:srgbClr val="191919"/>
                </a:solidFill>
                <a:latin typeface="JetBrains Mono"/>
                <a:ea typeface="JetBrains Mono"/>
                <a:cs typeface="JetBrains Mono"/>
                <a:sym typeface="JetBrains Mono"/>
              </a:rPr>
              <a:t> </a:t>
            </a:r>
            <a:endParaRPr sz="2400" dirty="0">
              <a:solidFill>
                <a:srgbClr val="191919"/>
              </a:solidFill>
              <a:latin typeface="JetBrains Mono"/>
              <a:ea typeface="JetBrains Mono"/>
              <a:cs typeface="JetBrains Mono"/>
              <a:sym typeface="JetBrains Mono"/>
            </a:endParaRPr>
          </a:p>
        </p:txBody>
      </p:sp>
      <p:pic>
        <p:nvPicPr>
          <p:cNvPr id="387" name="Google Shape;387;p45"/>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388" name="Google Shape;388;p45"/>
          <p:cNvSpPr txBox="1"/>
          <p:nvPr/>
        </p:nvSpPr>
        <p:spPr>
          <a:xfrm>
            <a:off x="7082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b="1" dirty="0">
                <a:solidFill>
                  <a:srgbClr val="191919"/>
                </a:solidFill>
                <a:latin typeface="JetBrains Mono"/>
                <a:ea typeface="JetBrains Mono"/>
                <a:cs typeface="JetBrains Mono"/>
                <a:sym typeface="JetBrains Mono"/>
              </a:rPr>
              <a:t>B. Le </a:t>
            </a:r>
            <a:r>
              <a:rPr lang="en-CA" sz="2400" b="1" dirty="0" err="1">
                <a:solidFill>
                  <a:srgbClr val="191919"/>
                </a:solidFill>
                <a:latin typeface="JetBrains Mono"/>
                <a:ea typeface="JetBrains Mono"/>
                <a:cs typeface="JetBrains Mono"/>
                <a:sym typeface="JetBrains Mono"/>
              </a:rPr>
              <a:t>gravier</a:t>
            </a:r>
            <a:endParaRPr sz="2400" b="1" dirty="0">
              <a:solidFill>
                <a:srgbClr val="191919"/>
              </a:solidFill>
              <a:latin typeface="JetBrains Mono"/>
              <a:ea typeface="JetBrains Mono"/>
              <a:cs typeface="JetBrains Mono"/>
              <a:sym typeface="JetBrains Mono"/>
            </a:endParaRPr>
          </a:p>
        </p:txBody>
      </p:sp>
      <p:pic>
        <p:nvPicPr>
          <p:cNvPr id="389" name="Google Shape;389;p45"/>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390" name="Google Shape;390;p45"/>
          <p:cNvSpPr txBox="1"/>
          <p:nvPr/>
        </p:nvSpPr>
        <p:spPr>
          <a:xfrm>
            <a:off x="2715175" y="49314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C. Du limon </a:t>
            </a:r>
            <a:endParaRPr sz="2400" dirty="0">
              <a:solidFill>
                <a:srgbClr val="191919"/>
              </a:solidFill>
              <a:latin typeface="JetBrains Mono"/>
              <a:ea typeface="JetBrains Mono"/>
              <a:cs typeface="JetBrains Mono"/>
              <a:sym typeface="JetBrains Mono"/>
            </a:endParaRPr>
          </a:p>
        </p:txBody>
      </p:sp>
      <p:pic>
        <p:nvPicPr>
          <p:cNvPr id="391" name="Google Shape;391;p45"/>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392" name="Google Shape;392;p45"/>
          <p:cNvSpPr txBox="1"/>
          <p:nvPr/>
        </p:nvSpPr>
        <p:spPr>
          <a:xfrm>
            <a:off x="7114313" y="49172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cs typeface="JetBrains Mono"/>
                <a:sym typeface="JetBrains Mono"/>
              </a:rPr>
              <a:t>D. Le sable</a:t>
            </a:r>
            <a:endParaRPr sz="2400" dirty="0">
              <a:solidFill>
                <a:srgbClr val="191919"/>
              </a:solidFill>
              <a:latin typeface="JetBrains Mono"/>
              <a:cs typeface="JetBrains Mono"/>
              <a:sym typeface="JetBrains Mono"/>
            </a:endParaRPr>
          </a:p>
        </p:txBody>
      </p:sp>
      <p:pic>
        <p:nvPicPr>
          <p:cNvPr id="393" name="Google Shape;393;p45"/>
          <p:cNvPicPr preferRelativeResize="0"/>
          <p:nvPr/>
        </p:nvPicPr>
        <p:blipFill>
          <a:blip r:embed="rId4">
            <a:alphaModFix/>
          </a:blip>
          <a:stretch>
            <a:fillRect/>
          </a:stretch>
        </p:blipFill>
        <p:spPr>
          <a:xfrm>
            <a:off x="887725" y="637825"/>
            <a:ext cx="1260051" cy="1325700"/>
          </a:xfrm>
          <a:prstGeom prst="rect">
            <a:avLst/>
          </a:prstGeom>
          <a:noFill/>
          <a:ln>
            <a:noFill/>
          </a:ln>
        </p:spPr>
      </p:pic>
      <p:pic>
        <p:nvPicPr>
          <p:cNvPr id="2" name="Google Shape;378;p44">
            <a:extLst>
              <a:ext uri="{FF2B5EF4-FFF2-40B4-BE49-F238E27FC236}">
                <a16:creationId xmlns:a16="http://schemas.microsoft.com/office/drawing/2014/main" id="{550513B1-F2E9-4562-160C-EF4DF06D66B6}"/>
              </a:ext>
            </a:extLst>
          </p:cNvPr>
          <p:cNvPicPr preferRelativeResize="0"/>
          <p:nvPr/>
        </p:nvPicPr>
        <p:blipFill>
          <a:blip r:embed="rId5">
            <a:alphaModFix/>
            <a:duotone>
              <a:schemeClr val="accent6">
                <a:shade val="45000"/>
                <a:satMod val="135000"/>
              </a:schemeClr>
              <a:prstClr val="white"/>
            </a:duotone>
          </a:blip>
          <a:stretch>
            <a:fillRect/>
          </a:stretch>
        </p:blipFill>
        <p:spPr>
          <a:xfrm>
            <a:off x="9707276" y="3093985"/>
            <a:ext cx="778761" cy="508775"/>
          </a:xfrm>
          <a:prstGeom prst="rect">
            <a:avLst/>
          </a:prstGeom>
          <a:noFill/>
          <a:ln>
            <a:noFill/>
          </a:ln>
        </p:spPr>
      </p:pic>
    </p:spTree>
    <p:extLst>
      <p:ext uri="{BB962C8B-B14F-4D97-AF65-F5344CB8AC3E}">
        <p14:creationId xmlns:p14="http://schemas.microsoft.com/office/powerpoint/2010/main" val="947355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7"/>
          <p:cNvSpPr txBox="1">
            <a:spLocks noGrp="1"/>
          </p:cNvSpPr>
          <p:nvPr>
            <p:ph type="title"/>
          </p:nvPr>
        </p:nvSpPr>
        <p:spPr>
          <a:xfrm>
            <a:off x="2077550" y="822325"/>
            <a:ext cx="9232134"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Play"/>
              <a:buNone/>
            </a:pPr>
            <a:r>
              <a:rPr lang="en-CA" b="1" dirty="0">
                <a:latin typeface="JetBrains Mono"/>
                <a:ea typeface="JetBrains Mono"/>
                <a:cs typeface="JetBrains Mono"/>
                <a:sym typeface="JetBrains Mono"/>
              </a:rPr>
              <a:t>3. </a:t>
            </a:r>
            <a:r>
              <a:rPr lang="fr-FR" b="1" dirty="0">
                <a:latin typeface="JetBrains Mono"/>
                <a:ea typeface="JetBrains Mono"/>
                <a:cs typeface="JetBrains Mono"/>
                <a:sym typeface="JetBrains Mono"/>
              </a:rPr>
              <a:t>Le radon est la principale cause de quoi chez les non-fumeurs ?</a:t>
            </a:r>
            <a:endParaRPr b="1" dirty="0">
              <a:latin typeface="JetBrains Mono"/>
              <a:ea typeface="JetBrains Mono"/>
              <a:cs typeface="JetBrains Mono"/>
              <a:sym typeface="JetBrains Mono"/>
            </a:endParaRPr>
          </a:p>
        </p:txBody>
      </p:sp>
      <p:pic>
        <p:nvPicPr>
          <p:cNvPr id="416" name="Google Shape;416;p47"/>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417" name="Google Shape;417;p47"/>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Les maladies </a:t>
            </a:r>
            <a:r>
              <a:rPr lang="en-CA" sz="2400" dirty="0" err="1">
                <a:solidFill>
                  <a:srgbClr val="191919"/>
                </a:solidFill>
                <a:latin typeface="JetBrains Mono"/>
                <a:ea typeface="JetBrains Mono"/>
                <a:cs typeface="JetBrains Mono"/>
                <a:sym typeface="JetBrains Mono"/>
              </a:rPr>
              <a:t>cardiaques</a:t>
            </a:r>
            <a:endParaRPr sz="2400" dirty="0">
              <a:solidFill>
                <a:srgbClr val="191919"/>
              </a:solidFill>
              <a:latin typeface="JetBrains Mono"/>
              <a:ea typeface="JetBrains Mono"/>
              <a:cs typeface="JetBrains Mono"/>
              <a:sym typeface="JetBrains Mono"/>
            </a:endParaRPr>
          </a:p>
        </p:txBody>
      </p:sp>
      <p:pic>
        <p:nvPicPr>
          <p:cNvPr id="418" name="Google Shape;418;p47"/>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419" name="Google Shape;419;p47"/>
          <p:cNvSpPr txBox="1"/>
          <p:nvPr/>
        </p:nvSpPr>
        <p:spPr>
          <a:xfrm>
            <a:off x="6591984" y="2929200"/>
            <a:ext cx="3585316"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B. </a:t>
            </a:r>
            <a:r>
              <a:rPr lang="fr-FR" sz="2400" dirty="0">
                <a:solidFill>
                  <a:srgbClr val="191919"/>
                </a:solidFill>
                <a:latin typeface="JetBrains Mono"/>
                <a:ea typeface="JetBrains Mono"/>
                <a:cs typeface="JetBrains Mono"/>
                <a:sym typeface="JetBrains Mono"/>
              </a:rPr>
              <a:t>Le cancer de la peau</a:t>
            </a:r>
          </a:p>
        </p:txBody>
      </p:sp>
      <p:pic>
        <p:nvPicPr>
          <p:cNvPr id="420" name="Google Shape;420;p47"/>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421" name="Google Shape;421;p47"/>
          <p:cNvSpPr txBox="1"/>
          <p:nvPr/>
        </p:nvSpPr>
        <p:spPr>
          <a:xfrm>
            <a:off x="2334175" y="49314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C. Le cancer du </a:t>
            </a:r>
            <a:r>
              <a:rPr lang="en-CA" sz="2400" dirty="0" err="1">
                <a:solidFill>
                  <a:srgbClr val="191919"/>
                </a:solidFill>
                <a:latin typeface="JetBrains Mono"/>
                <a:ea typeface="JetBrains Mono"/>
                <a:cs typeface="JetBrains Mono"/>
                <a:sym typeface="JetBrains Mono"/>
              </a:rPr>
              <a:t>poumon</a:t>
            </a:r>
            <a:endParaRPr sz="2400" dirty="0">
              <a:solidFill>
                <a:srgbClr val="191919"/>
              </a:solidFill>
              <a:latin typeface="JetBrains Mono"/>
              <a:ea typeface="JetBrains Mono"/>
              <a:cs typeface="JetBrains Mono"/>
              <a:sym typeface="JetBrains Mono"/>
            </a:endParaRPr>
          </a:p>
        </p:txBody>
      </p:sp>
      <p:pic>
        <p:nvPicPr>
          <p:cNvPr id="422" name="Google Shape;422;p47"/>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423" name="Google Shape;423;p47"/>
          <p:cNvSpPr txBox="1"/>
          <p:nvPr/>
        </p:nvSpPr>
        <p:spPr>
          <a:xfrm>
            <a:off x="6675875" y="4917250"/>
            <a:ext cx="368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D. </a:t>
            </a:r>
            <a:r>
              <a:rPr lang="en-CA" sz="2400" dirty="0" err="1">
                <a:solidFill>
                  <a:srgbClr val="191919"/>
                </a:solidFill>
                <a:latin typeface="JetBrains Mono"/>
                <a:ea typeface="JetBrains Mono"/>
                <a:cs typeface="JetBrains Mono"/>
                <a:sym typeface="JetBrains Mono"/>
              </a:rPr>
              <a:t>Décès</a:t>
            </a:r>
            <a:r>
              <a:rPr lang="en-CA" sz="2400" dirty="0">
                <a:solidFill>
                  <a:srgbClr val="191919"/>
                </a:solidFill>
                <a:latin typeface="JetBrains Mono"/>
                <a:ea typeface="JetBrains Mono"/>
                <a:cs typeface="JetBrains Mono"/>
                <a:sym typeface="JetBrains Mono"/>
              </a:rPr>
              <a:t> </a:t>
            </a:r>
            <a:r>
              <a:rPr lang="en-CA" sz="2400" dirty="0" err="1">
                <a:solidFill>
                  <a:srgbClr val="191919"/>
                </a:solidFill>
                <a:latin typeface="JetBrains Mono"/>
                <a:ea typeface="JetBrains Mono"/>
                <a:cs typeface="JetBrains Mono"/>
                <a:sym typeface="JetBrains Mono"/>
              </a:rPr>
              <a:t>prématuré</a:t>
            </a:r>
            <a:endParaRPr sz="2400" dirty="0">
              <a:solidFill>
                <a:srgbClr val="191919"/>
              </a:solidFill>
              <a:latin typeface="JetBrains Mono"/>
              <a:ea typeface="JetBrains Mono"/>
              <a:cs typeface="JetBrains Mono"/>
              <a:sym typeface="JetBrains Mono"/>
            </a:endParaRPr>
          </a:p>
        </p:txBody>
      </p:sp>
      <p:pic>
        <p:nvPicPr>
          <p:cNvPr id="424" name="Google Shape;424;p47"/>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7"/>
          <p:cNvSpPr txBox="1">
            <a:spLocks noGrp="1"/>
          </p:cNvSpPr>
          <p:nvPr>
            <p:ph type="title"/>
          </p:nvPr>
        </p:nvSpPr>
        <p:spPr>
          <a:xfrm>
            <a:off x="2077550" y="822325"/>
            <a:ext cx="9232134"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Play"/>
              <a:buNone/>
            </a:pPr>
            <a:r>
              <a:rPr lang="en-CA" b="1" dirty="0">
                <a:latin typeface="JetBrains Mono"/>
                <a:ea typeface="JetBrains Mono"/>
                <a:cs typeface="JetBrains Mono"/>
                <a:sym typeface="JetBrains Mono"/>
              </a:rPr>
              <a:t>3. </a:t>
            </a:r>
            <a:r>
              <a:rPr lang="fr-FR" b="1" dirty="0">
                <a:latin typeface="JetBrains Mono"/>
                <a:ea typeface="JetBrains Mono"/>
                <a:cs typeface="JetBrains Mono"/>
                <a:sym typeface="JetBrains Mono"/>
              </a:rPr>
              <a:t>Le radon est la principale cause de quoi chez les non-fumeurs ?</a:t>
            </a:r>
            <a:endParaRPr b="1" dirty="0">
              <a:latin typeface="JetBrains Mono"/>
              <a:ea typeface="JetBrains Mono"/>
              <a:cs typeface="JetBrains Mono"/>
              <a:sym typeface="JetBrains Mono"/>
            </a:endParaRPr>
          </a:p>
        </p:txBody>
      </p:sp>
      <p:pic>
        <p:nvPicPr>
          <p:cNvPr id="416" name="Google Shape;416;p47"/>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417" name="Google Shape;417;p47"/>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Les maladies </a:t>
            </a:r>
            <a:r>
              <a:rPr lang="en-CA" sz="2400" dirty="0" err="1">
                <a:solidFill>
                  <a:srgbClr val="191919"/>
                </a:solidFill>
                <a:latin typeface="JetBrains Mono"/>
                <a:ea typeface="JetBrains Mono"/>
                <a:cs typeface="JetBrains Mono"/>
                <a:sym typeface="JetBrains Mono"/>
              </a:rPr>
              <a:t>cardiaques</a:t>
            </a:r>
            <a:endParaRPr sz="2400" dirty="0">
              <a:solidFill>
                <a:srgbClr val="191919"/>
              </a:solidFill>
              <a:latin typeface="JetBrains Mono"/>
              <a:ea typeface="JetBrains Mono"/>
              <a:cs typeface="JetBrains Mono"/>
              <a:sym typeface="JetBrains Mono"/>
            </a:endParaRPr>
          </a:p>
        </p:txBody>
      </p:sp>
      <p:pic>
        <p:nvPicPr>
          <p:cNvPr id="418" name="Google Shape;418;p47"/>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419" name="Google Shape;419;p47"/>
          <p:cNvSpPr txBox="1"/>
          <p:nvPr/>
        </p:nvSpPr>
        <p:spPr>
          <a:xfrm>
            <a:off x="6591984" y="2929200"/>
            <a:ext cx="3585316"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B. </a:t>
            </a:r>
            <a:r>
              <a:rPr lang="fr-FR" sz="2400" dirty="0">
                <a:solidFill>
                  <a:srgbClr val="191919"/>
                </a:solidFill>
                <a:latin typeface="JetBrains Mono"/>
                <a:ea typeface="JetBrains Mono"/>
                <a:cs typeface="JetBrains Mono"/>
                <a:sym typeface="JetBrains Mono"/>
              </a:rPr>
              <a:t>Le cancer de la peau</a:t>
            </a:r>
          </a:p>
        </p:txBody>
      </p:sp>
      <p:pic>
        <p:nvPicPr>
          <p:cNvPr id="420" name="Google Shape;420;p47"/>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421" name="Google Shape;421;p47"/>
          <p:cNvSpPr txBox="1"/>
          <p:nvPr/>
        </p:nvSpPr>
        <p:spPr>
          <a:xfrm>
            <a:off x="2334175" y="49314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b="1" dirty="0">
                <a:solidFill>
                  <a:srgbClr val="191919"/>
                </a:solidFill>
                <a:latin typeface="JetBrains Mono"/>
                <a:ea typeface="JetBrains Mono"/>
                <a:cs typeface="JetBrains Mono"/>
                <a:sym typeface="JetBrains Mono"/>
              </a:rPr>
              <a:t>C. Le cancer du </a:t>
            </a:r>
            <a:r>
              <a:rPr lang="en-CA" sz="2400" b="1" dirty="0" err="1">
                <a:solidFill>
                  <a:srgbClr val="191919"/>
                </a:solidFill>
                <a:latin typeface="JetBrains Mono"/>
                <a:ea typeface="JetBrains Mono"/>
                <a:cs typeface="JetBrains Mono"/>
                <a:sym typeface="JetBrains Mono"/>
              </a:rPr>
              <a:t>poumon</a:t>
            </a:r>
            <a:endParaRPr sz="2400" b="1" dirty="0">
              <a:solidFill>
                <a:srgbClr val="191919"/>
              </a:solidFill>
              <a:latin typeface="JetBrains Mono"/>
              <a:ea typeface="JetBrains Mono"/>
              <a:cs typeface="JetBrains Mono"/>
              <a:sym typeface="JetBrains Mono"/>
            </a:endParaRPr>
          </a:p>
        </p:txBody>
      </p:sp>
      <p:pic>
        <p:nvPicPr>
          <p:cNvPr id="422" name="Google Shape;422;p47"/>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423" name="Google Shape;423;p47"/>
          <p:cNvSpPr txBox="1"/>
          <p:nvPr/>
        </p:nvSpPr>
        <p:spPr>
          <a:xfrm>
            <a:off x="6675875" y="4917250"/>
            <a:ext cx="368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D. </a:t>
            </a:r>
            <a:r>
              <a:rPr lang="en-CA" sz="2400" dirty="0" err="1">
                <a:solidFill>
                  <a:srgbClr val="191919"/>
                </a:solidFill>
                <a:latin typeface="JetBrains Mono"/>
                <a:ea typeface="JetBrains Mono"/>
                <a:cs typeface="JetBrains Mono"/>
                <a:sym typeface="JetBrains Mono"/>
              </a:rPr>
              <a:t>Décès</a:t>
            </a:r>
            <a:r>
              <a:rPr lang="en-CA" sz="2400" dirty="0">
                <a:solidFill>
                  <a:srgbClr val="191919"/>
                </a:solidFill>
                <a:latin typeface="JetBrains Mono"/>
                <a:ea typeface="JetBrains Mono"/>
                <a:cs typeface="JetBrains Mono"/>
                <a:sym typeface="JetBrains Mono"/>
              </a:rPr>
              <a:t> </a:t>
            </a:r>
            <a:r>
              <a:rPr lang="en-CA" sz="2400" dirty="0" err="1">
                <a:solidFill>
                  <a:srgbClr val="191919"/>
                </a:solidFill>
                <a:latin typeface="JetBrains Mono"/>
                <a:ea typeface="JetBrains Mono"/>
                <a:cs typeface="JetBrains Mono"/>
                <a:sym typeface="JetBrains Mono"/>
              </a:rPr>
              <a:t>prématuré</a:t>
            </a:r>
            <a:endParaRPr sz="2400" dirty="0">
              <a:solidFill>
                <a:srgbClr val="191919"/>
              </a:solidFill>
              <a:latin typeface="JetBrains Mono"/>
              <a:ea typeface="JetBrains Mono"/>
              <a:cs typeface="JetBrains Mono"/>
              <a:sym typeface="JetBrains Mono"/>
            </a:endParaRPr>
          </a:p>
        </p:txBody>
      </p:sp>
      <p:pic>
        <p:nvPicPr>
          <p:cNvPr id="424" name="Google Shape;424;p47"/>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8EF2C58B-DCC9-CDFC-33EF-F2BA74F72641}"/>
              </a:ext>
            </a:extLst>
          </p:cNvPr>
          <p:cNvPicPr preferRelativeResize="0"/>
          <p:nvPr/>
        </p:nvPicPr>
        <p:blipFill>
          <a:blip r:embed="rId5">
            <a:alphaModFix/>
            <a:duotone>
              <a:schemeClr val="accent6">
                <a:shade val="45000"/>
                <a:satMod val="135000"/>
              </a:schemeClr>
              <a:prstClr val="white"/>
            </a:duotone>
          </a:blip>
          <a:stretch>
            <a:fillRect/>
          </a:stretch>
        </p:blipFill>
        <p:spPr>
          <a:xfrm>
            <a:off x="5071225" y="5162662"/>
            <a:ext cx="778761" cy="508775"/>
          </a:xfrm>
          <a:prstGeom prst="rect">
            <a:avLst/>
          </a:prstGeom>
          <a:noFill/>
          <a:ln>
            <a:noFill/>
          </a:ln>
        </p:spPr>
      </p:pic>
    </p:spTree>
    <p:extLst>
      <p:ext uri="{BB962C8B-B14F-4D97-AF65-F5344CB8AC3E}">
        <p14:creationId xmlns:p14="http://schemas.microsoft.com/office/powerpoint/2010/main" val="668787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9"/>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dirty="0">
                <a:latin typeface="JetBrains Mono"/>
                <a:ea typeface="JetBrains Mono"/>
                <a:cs typeface="JetBrains Mono"/>
                <a:sym typeface="JetBrains Mono"/>
              </a:rPr>
              <a:t>4. </a:t>
            </a:r>
            <a:r>
              <a:rPr lang="fr-FR" b="1" dirty="0">
                <a:latin typeface="JetBrains Mono"/>
                <a:ea typeface="JetBrains Mono"/>
                <a:cs typeface="JetBrains Mono"/>
                <a:sym typeface="JetBrains Mono"/>
              </a:rPr>
              <a:t>Quelle région de la Colombie-Britannique a la plus forte concentration de radon ?</a:t>
            </a:r>
            <a:endParaRPr b="1" dirty="0">
              <a:latin typeface="JetBrains Mono"/>
              <a:ea typeface="JetBrains Mono"/>
              <a:cs typeface="JetBrains Mono"/>
              <a:sym typeface="JetBrains Mono"/>
            </a:endParaRPr>
          </a:p>
        </p:txBody>
      </p:sp>
      <p:pic>
        <p:nvPicPr>
          <p:cNvPr id="447" name="Google Shape;447;p49"/>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448" name="Google Shape;448;p49"/>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a:t>
            </a:r>
            <a:r>
              <a:rPr lang="en-CA" sz="2400" dirty="0" err="1">
                <a:solidFill>
                  <a:srgbClr val="191919"/>
                </a:solidFill>
                <a:latin typeface="JetBrains Mono"/>
                <a:ea typeface="JetBrains Mono"/>
                <a:cs typeface="JetBrains Mono"/>
                <a:sym typeface="JetBrains Mono"/>
              </a:rPr>
              <a:t>L’intérieur</a:t>
            </a:r>
            <a:endParaRPr lang="en-CA" sz="2400" dirty="0">
              <a:solidFill>
                <a:srgbClr val="191919"/>
              </a:solidFill>
              <a:latin typeface="JetBrains Mono"/>
              <a:ea typeface="JetBrains Mono"/>
              <a:cs typeface="JetBrains Mono"/>
              <a:sym typeface="JetBrains Mono"/>
            </a:endParaRPr>
          </a:p>
        </p:txBody>
      </p:sp>
      <p:pic>
        <p:nvPicPr>
          <p:cNvPr id="449" name="Google Shape;449;p49"/>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450" name="Google Shape;450;p49"/>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B. Le </a:t>
            </a:r>
            <a:r>
              <a:rPr lang="en-CA" sz="2400" dirty="0" err="1">
                <a:solidFill>
                  <a:srgbClr val="191919"/>
                </a:solidFill>
                <a:latin typeface="JetBrains Mono"/>
                <a:ea typeface="JetBrains Mono"/>
                <a:cs typeface="JetBrains Mono"/>
                <a:sym typeface="JetBrains Mono"/>
              </a:rPr>
              <a:t>nord</a:t>
            </a:r>
            <a:endParaRPr sz="2400" dirty="0">
              <a:solidFill>
                <a:srgbClr val="191919"/>
              </a:solidFill>
              <a:latin typeface="JetBrains Mono"/>
              <a:ea typeface="JetBrains Mono"/>
              <a:cs typeface="JetBrains Mono"/>
              <a:sym typeface="JetBrains Mono"/>
            </a:endParaRPr>
          </a:p>
        </p:txBody>
      </p:sp>
      <p:pic>
        <p:nvPicPr>
          <p:cNvPr id="451" name="Google Shape;451;p49"/>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452" name="Google Shape;452;p49"/>
          <p:cNvSpPr txBox="1"/>
          <p:nvPr/>
        </p:nvSpPr>
        <p:spPr>
          <a:xfrm>
            <a:off x="2181775" y="49314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Metro Vancouver</a:t>
            </a:r>
            <a:endParaRPr sz="2400">
              <a:solidFill>
                <a:srgbClr val="191919"/>
              </a:solidFill>
              <a:latin typeface="JetBrains Mono"/>
              <a:ea typeface="JetBrains Mono"/>
              <a:cs typeface="JetBrains Mono"/>
              <a:sym typeface="JetBrains Mono"/>
            </a:endParaRPr>
          </a:p>
        </p:txBody>
      </p:sp>
      <p:pic>
        <p:nvPicPr>
          <p:cNvPr id="453" name="Google Shape;453;p49"/>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454" name="Google Shape;454;p49"/>
          <p:cNvSpPr txBox="1"/>
          <p:nvPr/>
        </p:nvSpPr>
        <p:spPr>
          <a:xfrm>
            <a:off x="6599573" y="4703573"/>
            <a:ext cx="368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D. </a:t>
            </a:r>
            <a:r>
              <a:rPr lang="fr-FR" sz="2100" dirty="0">
                <a:solidFill>
                  <a:srgbClr val="191919"/>
                </a:solidFill>
                <a:latin typeface="JetBrains Mono"/>
                <a:ea typeface="JetBrains Mono"/>
                <a:cs typeface="JetBrains Mono"/>
                <a:sym typeface="JetBrains Mono"/>
              </a:rPr>
              <a:t>l’île de Vancouver/ Sunshine </a:t>
            </a:r>
            <a:r>
              <a:rPr lang="fr-FR" sz="2100" dirty="0" err="1">
                <a:solidFill>
                  <a:srgbClr val="191919"/>
                </a:solidFill>
                <a:latin typeface="JetBrains Mono"/>
                <a:ea typeface="JetBrains Mono"/>
                <a:cs typeface="JetBrains Mono"/>
                <a:sym typeface="JetBrains Mono"/>
              </a:rPr>
              <a:t>Coast</a:t>
            </a:r>
            <a:r>
              <a:rPr lang="fr-FR" sz="2100" dirty="0">
                <a:solidFill>
                  <a:srgbClr val="191919"/>
                </a:solidFill>
                <a:latin typeface="JetBrains Mono"/>
                <a:ea typeface="JetBrains Mono"/>
                <a:cs typeface="JetBrains Mono"/>
                <a:sym typeface="JetBrains Mono"/>
              </a:rPr>
              <a:t> </a:t>
            </a:r>
            <a:endParaRPr sz="2100" dirty="0">
              <a:solidFill>
                <a:srgbClr val="191919"/>
              </a:solidFill>
              <a:latin typeface="JetBrains Mono"/>
              <a:ea typeface="JetBrains Mono"/>
              <a:cs typeface="JetBrains Mono"/>
              <a:sym typeface="JetBrains Mono"/>
            </a:endParaRPr>
          </a:p>
        </p:txBody>
      </p:sp>
      <p:pic>
        <p:nvPicPr>
          <p:cNvPr id="455" name="Google Shape;455;p49"/>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9"/>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dirty="0">
                <a:latin typeface="JetBrains Mono"/>
                <a:ea typeface="JetBrains Mono"/>
                <a:cs typeface="JetBrains Mono"/>
                <a:sym typeface="JetBrains Mono"/>
              </a:rPr>
              <a:t>4. </a:t>
            </a:r>
            <a:r>
              <a:rPr lang="fr-FR" b="1" dirty="0">
                <a:latin typeface="JetBrains Mono"/>
                <a:ea typeface="JetBrains Mono"/>
                <a:cs typeface="JetBrains Mono"/>
                <a:sym typeface="JetBrains Mono"/>
              </a:rPr>
              <a:t>Quelle région de la Colombie-Britannique a la plus forte concentration de radon ?</a:t>
            </a:r>
            <a:endParaRPr b="1" dirty="0">
              <a:latin typeface="JetBrains Mono"/>
              <a:ea typeface="JetBrains Mono"/>
              <a:cs typeface="JetBrains Mono"/>
              <a:sym typeface="JetBrains Mono"/>
            </a:endParaRPr>
          </a:p>
        </p:txBody>
      </p:sp>
      <p:pic>
        <p:nvPicPr>
          <p:cNvPr id="447" name="Google Shape;447;p49"/>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448" name="Google Shape;448;p49"/>
          <p:cNvSpPr txBox="1"/>
          <p:nvPr/>
        </p:nvSpPr>
        <p:spPr>
          <a:xfrm>
            <a:off x="2077550" y="3038922"/>
            <a:ext cx="32196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b="1" dirty="0">
                <a:solidFill>
                  <a:srgbClr val="191919"/>
                </a:solidFill>
                <a:latin typeface="JetBrains Mono"/>
                <a:ea typeface="JetBrains Mono"/>
                <a:cs typeface="JetBrains Mono"/>
                <a:sym typeface="JetBrains Mono"/>
              </a:rPr>
              <a:t> </a:t>
            </a:r>
            <a:r>
              <a:rPr lang="en-CA" sz="2400" b="1" dirty="0" err="1">
                <a:solidFill>
                  <a:srgbClr val="191919"/>
                </a:solidFill>
                <a:latin typeface="JetBrains Mono"/>
                <a:ea typeface="JetBrains Mono"/>
                <a:cs typeface="JetBrains Mono"/>
                <a:sym typeface="JetBrains Mono"/>
              </a:rPr>
              <a:t>L’intérieur</a:t>
            </a:r>
            <a:endParaRPr lang="en-CA" sz="2400" b="1" dirty="0">
              <a:solidFill>
                <a:srgbClr val="191919"/>
              </a:solidFill>
              <a:latin typeface="JetBrains Mono"/>
              <a:ea typeface="JetBrains Mono"/>
              <a:cs typeface="JetBrains Mono"/>
              <a:sym typeface="JetBrains Mono"/>
            </a:endParaRPr>
          </a:p>
        </p:txBody>
      </p:sp>
      <p:pic>
        <p:nvPicPr>
          <p:cNvPr id="449" name="Google Shape;449;p49"/>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450" name="Google Shape;450;p49"/>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B. Le </a:t>
            </a:r>
            <a:r>
              <a:rPr lang="en-CA" sz="2400" dirty="0" err="1">
                <a:solidFill>
                  <a:srgbClr val="191919"/>
                </a:solidFill>
                <a:latin typeface="JetBrains Mono"/>
                <a:ea typeface="JetBrains Mono"/>
                <a:cs typeface="JetBrains Mono"/>
                <a:sym typeface="JetBrains Mono"/>
              </a:rPr>
              <a:t>nord</a:t>
            </a:r>
            <a:endParaRPr sz="2400" dirty="0">
              <a:solidFill>
                <a:srgbClr val="191919"/>
              </a:solidFill>
              <a:latin typeface="JetBrains Mono"/>
              <a:ea typeface="JetBrains Mono"/>
              <a:cs typeface="JetBrains Mono"/>
              <a:sym typeface="JetBrains Mono"/>
            </a:endParaRPr>
          </a:p>
        </p:txBody>
      </p:sp>
      <p:pic>
        <p:nvPicPr>
          <p:cNvPr id="451" name="Google Shape;451;p49"/>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452" name="Google Shape;452;p49"/>
          <p:cNvSpPr txBox="1"/>
          <p:nvPr/>
        </p:nvSpPr>
        <p:spPr>
          <a:xfrm>
            <a:off x="2181775" y="49314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Metro Vancouver</a:t>
            </a:r>
            <a:endParaRPr sz="2400">
              <a:solidFill>
                <a:srgbClr val="191919"/>
              </a:solidFill>
              <a:latin typeface="JetBrains Mono"/>
              <a:ea typeface="JetBrains Mono"/>
              <a:cs typeface="JetBrains Mono"/>
              <a:sym typeface="JetBrains Mono"/>
            </a:endParaRPr>
          </a:p>
        </p:txBody>
      </p:sp>
      <p:pic>
        <p:nvPicPr>
          <p:cNvPr id="453" name="Google Shape;453;p49"/>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454" name="Google Shape;454;p49"/>
          <p:cNvSpPr txBox="1"/>
          <p:nvPr/>
        </p:nvSpPr>
        <p:spPr>
          <a:xfrm>
            <a:off x="6599573" y="4703573"/>
            <a:ext cx="368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D. </a:t>
            </a:r>
            <a:r>
              <a:rPr lang="fr-FR" sz="2100" dirty="0">
                <a:solidFill>
                  <a:srgbClr val="191919"/>
                </a:solidFill>
                <a:latin typeface="JetBrains Mono"/>
                <a:ea typeface="JetBrains Mono"/>
                <a:cs typeface="JetBrains Mono"/>
                <a:sym typeface="JetBrains Mono"/>
              </a:rPr>
              <a:t>l’île de Vancouver/ Sunshine </a:t>
            </a:r>
            <a:r>
              <a:rPr lang="fr-FR" sz="2100" dirty="0" err="1">
                <a:solidFill>
                  <a:srgbClr val="191919"/>
                </a:solidFill>
                <a:latin typeface="JetBrains Mono"/>
                <a:ea typeface="JetBrains Mono"/>
                <a:cs typeface="JetBrains Mono"/>
                <a:sym typeface="JetBrains Mono"/>
              </a:rPr>
              <a:t>Coast</a:t>
            </a:r>
            <a:r>
              <a:rPr lang="fr-FR" sz="2100" dirty="0">
                <a:solidFill>
                  <a:srgbClr val="191919"/>
                </a:solidFill>
                <a:latin typeface="JetBrains Mono"/>
                <a:ea typeface="JetBrains Mono"/>
                <a:cs typeface="JetBrains Mono"/>
                <a:sym typeface="JetBrains Mono"/>
              </a:rPr>
              <a:t> </a:t>
            </a:r>
            <a:endParaRPr sz="2100" dirty="0">
              <a:solidFill>
                <a:srgbClr val="191919"/>
              </a:solidFill>
              <a:latin typeface="JetBrains Mono"/>
              <a:ea typeface="JetBrains Mono"/>
              <a:cs typeface="JetBrains Mono"/>
              <a:sym typeface="JetBrains Mono"/>
            </a:endParaRPr>
          </a:p>
        </p:txBody>
      </p:sp>
      <p:pic>
        <p:nvPicPr>
          <p:cNvPr id="455" name="Google Shape;455;p49"/>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471;p50">
            <a:extLst>
              <a:ext uri="{FF2B5EF4-FFF2-40B4-BE49-F238E27FC236}">
                <a16:creationId xmlns:a16="http://schemas.microsoft.com/office/drawing/2014/main" id="{252B83AA-4758-C00D-3036-31CC0582A356}"/>
              </a:ext>
            </a:extLst>
          </p:cNvPr>
          <p:cNvPicPr preferRelativeResize="0"/>
          <p:nvPr/>
        </p:nvPicPr>
        <p:blipFill>
          <a:blip r:embed="rId5">
            <a:alphaModFix/>
            <a:duotone>
              <a:schemeClr val="accent6">
                <a:shade val="45000"/>
                <a:satMod val="135000"/>
              </a:schemeClr>
              <a:prstClr val="white"/>
            </a:duotone>
          </a:blip>
          <a:stretch>
            <a:fillRect/>
          </a:stretch>
        </p:blipFill>
        <p:spPr>
          <a:xfrm>
            <a:off x="4978546" y="3270358"/>
            <a:ext cx="778761" cy="508775"/>
          </a:xfrm>
          <a:prstGeom prst="rect">
            <a:avLst/>
          </a:prstGeom>
          <a:noFill/>
          <a:ln>
            <a:noFill/>
          </a:ln>
        </p:spPr>
      </p:pic>
    </p:spTree>
    <p:extLst>
      <p:ext uri="{BB962C8B-B14F-4D97-AF65-F5344CB8AC3E}">
        <p14:creationId xmlns:p14="http://schemas.microsoft.com/office/powerpoint/2010/main" val="788506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1"/>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18918"/>
              <a:buFont typeface="Play"/>
              <a:buNone/>
            </a:pPr>
            <a:r>
              <a:rPr lang="fr-FR" b="1" dirty="0">
                <a:latin typeface="JetBrains Mono"/>
                <a:ea typeface="JetBrains Mono"/>
                <a:cs typeface="JetBrains Mono"/>
                <a:sym typeface="JetBrains Mono"/>
              </a:rPr>
              <a:t>Où peut-on facilement emprunter des tests de radon?</a:t>
            </a:r>
            <a:endParaRPr b="1" dirty="0">
              <a:latin typeface="JetBrains Mono"/>
              <a:ea typeface="JetBrains Mono"/>
              <a:cs typeface="JetBrains Mono"/>
              <a:sym typeface="JetBrains Mono"/>
            </a:endParaRPr>
          </a:p>
        </p:txBody>
      </p:sp>
      <p:pic>
        <p:nvPicPr>
          <p:cNvPr id="478" name="Google Shape;478;p51"/>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479" name="Google Shape;479;p51"/>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Home Depot</a:t>
            </a:r>
            <a:endParaRPr sz="2400" dirty="0">
              <a:solidFill>
                <a:srgbClr val="191919"/>
              </a:solidFill>
              <a:latin typeface="JetBrains Mono"/>
              <a:ea typeface="JetBrains Mono"/>
              <a:cs typeface="JetBrains Mono"/>
              <a:sym typeface="JetBrains Mono"/>
            </a:endParaRPr>
          </a:p>
        </p:txBody>
      </p:sp>
      <p:pic>
        <p:nvPicPr>
          <p:cNvPr id="480" name="Google Shape;480;p51"/>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481" name="Google Shape;481;p51"/>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B. </a:t>
            </a:r>
            <a:r>
              <a:rPr lang="en-CA" sz="2400" dirty="0" err="1">
                <a:solidFill>
                  <a:srgbClr val="191919"/>
                </a:solidFill>
                <a:latin typeface="JetBrains Mono"/>
                <a:ea typeface="JetBrains Mono"/>
                <a:cs typeface="JetBrains Mono"/>
                <a:sym typeface="JetBrains Mono"/>
              </a:rPr>
              <a:t>L’hôtel</a:t>
            </a:r>
            <a:r>
              <a:rPr lang="en-CA" sz="2400" dirty="0">
                <a:solidFill>
                  <a:srgbClr val="191919"/>
                </a:solidFill>
                <a:latin typeface="JetBrains Mono"/>
                <a:ea typeface="JetBrains Mono"/>
                <a:cs typeface="JetBrains Mono"/>
                <a:sym typeface="JetBrains Mono"/>
              </a:rPr>
              <a:t> de </a:t>
            </a:r>
            <a:r>
              <a:rPr lang="en-CA" sz="2400" dirty="0" err="1">
                <a:solidFill>
                  <a:srgbClr val="191919"/>
                </a:solidFill>
                <a:latin typeface="JetBrains Mono"/>
                <a:ea typeface="JetBrains Mono"/>
                <a:cs typeface="JetBrains Mono"/>
                <a:sym typeface="JetBrains Mono"/>
              </a:rPr>
              <a:t>ville</a:t>
            </a:r>
            <a:endParaRPr sz="2400" dirty="0">
              <a:solidFill>
                <a:srgbClr val="191919"/>
              </a:solidFill>
              <a:latin typeface="JetBrains Mono"/>
              <a:ea typeface="JetBrains Mono"/>
              <a:cs typeface="JetBrains Mono"/>
              <a:sym typeface="JetBrains Mono"/>
            </a:endParaRPr>
          </a:p>
        </p:txBody>
      </p:sp>
      <p:pic>
        <p:nvPicPr>
          <p:cNvPr id="482" name="Google Shape;482;p51"/>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483" name="Google Shape;483;p51"/>
          <p:cNvSpPr txBox="1"/>
          <p:nvPr/>
        </p:nvSpPr>
        <p:spPr>
          <a:xfrm>
            <a:off x="2181775" y="4931450"/>
            <a:ext cx="3477600"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C. La bibliothèque</a:t>
            </a:r>
            <a:endParaRPr sz="2400" dirty="0">
              <a:solidFill>
                <a:srgbClr val="191919"/>
              </a:solidFill>
              <a:latin typeface="JetBrains Mono"/>
              <a:ea typeface="JetBrains Mono"/>
              <a:cs typeface="JetBrains Mono"/>
              <a:sym typeface="JetBrains Mono"/>
            </a:endParaRPr>
          </a:p>
        </p:txBody>
      </p:sp>
      <p:pic>
        <p:nvPicPr>
          <p:cNvPr id="484" name="Google Shape;484;p51"/>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485" name="Google Shape;485;p51"/>
          <p:cNvSpPr txBox="1"/>
          <p:nvPr/>
        </p:nvSpPr>
        <p:spPr>
          <a:xfrm>
            <a:off x="6701857" y="4547262"/>
            <a:ext cx="3535098"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D. </a:t>
            </a:r>
            <a:r>
              <a:rPr lang="fr-FR" sz="2100" dirty="0">
                <a:solidFill>
                  <a:srgbClr val="191919"/>
                </a:solidFill>
                <a:latin typeface="JetBrains Mono"/>
                <a:ea typeface="JetBrains Mono"/>
                <a:cs typeface="JetBrains Mono"/>
                <a:sym typeface="JetBrains Mono"/>
              </a:rPr>
              <a:t>Disponible uniquement pour commander en ligne</a:t>
            </a:r>
            <a:endParaRPr sz="2100" dirty="0">
              <a:solidFill>
                <a:srgbClr val="191919"/>
              </a:solidFill>
              <a:latin typeface="JetBrains Mono"/>
              <a:ea typeface="JetBrains Mono"/>
              <a:cs typeface="JetBrains Mono"/>
              <a:sym typeface="JetBrains Mono"/>
            </a:endParaRPr>
          </a:p>
        </p:txBody>
      </p:sp>
      <p:pic>
        <p:nvPicPr>
          <p:cNvPr id="486" name="Google Shape;486;p51"/>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1"/>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18918"/>
              <a:buFont typeface="Play"/>
              <a:buNone/>
            </a:pPr>
            <a:r>
              <a:rPr lang="fr-FR" b="1" dirty="0">
                <a:latin typeface="JetBrains Mono"/>
                <a:ea typeface="JetBrains Mono"/>
                <a:cs typeface="JetBrains Mono"/>
                <a:sym typeface="JetBrains Mono"/>
              </a:rPr>
              <a:t>Où peut-on facilement emprunter des tests de radon?</a:t>
            </a:r>
            <a:endParaRPr b="1" dirty="0">
              <a:latin typeface="JetBrains Mono"/>
              <a:ea typeface="JetBrains Mono"/>
              <a:cs typeface="JetBrains Mono"/>
              <a:sym typeface="JetBrains Mono"/>
            </a:endParaRPr>
          </a:p>
        </p:txBody>
      </p:sp>
      <p:pic>
        <p:nvPicPr>
          <p:cNvPr id="478" name="Google Shape;478;p51"/>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479" name="Google Shape;479;p51"/>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Home Depot</a:t>
            </a:r>
            <a:endParaRPr sz="2400" dirty="0">
              <a:solidFill>
                <a:srgbClr val="191919"/>
              </a:solidFill>
              <a:latin typeface="JetBrains Mono"/>
              <a:ea typeface="JetBrains Mono"/>
              <a:cs typeface="JetBrains Mono"/>
              <a:sym typeface="JetBrains Mono"/>
            </a:endParaRPr>
          </a:p>
        </p:txBody>
      </p:sp>
      <p:pic>
        <p:nvPicPr>
          <p:cNvPr id="480" name="Google Shape;480;p51"/>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481" name="Google Shape;481;p51"/>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B. </a:t>
            </a:r>
            <a:r>
              <a:rPr lang="en-CA" sz="2400" dirty="0" err="1">
                <a:solidFill>
                  <a:srgbClr val="191919"/>
                </a:solidFill>
                <a:latin typeface="JetBrains Mono"/>
                <a:ea typeface="JetBrains Mono"/>
                <a:cs typeface="JetBrains Mono"/>
                <a:sym typeface="JetBrains Mono"/>
              </a:rPr>
              <a:t>L’hôtel</a:t>
            </a:r>
            <a:r>
              <a:rPr lang="en-CA" sz="2400" dirty="0">
                <a:solidFill>
                  <a:srgbClr val="191919"/>
                </a:solidFill>
                <a:latin typeface="JetBrains Mono"/>
                <a:ea typeface="JetBrains Mono"/>
                <a:cs typeface="JetBrains Mono"/>
                <a:sym typeface="JetBrains Mono"/>
              </a:rPr>
              <a:t> de </a:t>
            </a:r>
            <a:r>
              <a:rPr lang="en-CA" sz="2400" dirty="0" err="1">
                <a:solidFill>
                  <a:srgbClr val="191919"/>
                </a:solidFill>
                <a:latin typeface="JetBrains Mono"/>
                <a:ea typeface="JetBrains Mono"/>
                <a:cs typeface="JetBrains Mono"/>
                <a:sym typeface="JetBrains Mono"/>
              </a:rPr>
              <a:t>ville</a:t>
            </a:r>
            <a:endParaRPr sz="2400" dirty="0">
              <a:solidFill>
                <a:srgbClr val="191919"/>
              </a:solidFill>
              <a:latin typeface="JetBrains Mono"/>
              <a:ea typeface="JetBrains Mono"/>
              <a:cs typeface="JetBrains Mono"/>
              <a:sym typeface="JetBrains Mono"/>
            </a:endParaRPr>
          </a:p>
        </p:txBody>
      </p:sp>
      <p:pic>
        <p:nvPicPr>
          <p:cNvPr id="482" name="Google Shape;482;p51"/>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483" name="Google Shape;483;p51"/>
          <p:cNvSpPr txBox="1"/>
          <p:nvPr/>
        </p:nvSpPr>
        <p:spPr>
          <a:xfrm>
            <a:off x="2181775" y="4931450"/>
            <a:ext cx="3477600" cy="999600"/>
          </a:xfrm>
          <a:prstGeom prst="rect">
            <a:avLst/>
          </a:prstGeom>
          <a:noFill/>
          <a:ln>
            <a:noFill/>
          </a:ln>
        </p:spPr>
        <p:txBody>
          <a:bodyPr spcFirstLastPara="1" wrap="square" lIns="91425" tIns="91425" rIns="91425" bIns="91425" anchor="t" anchorCtr="0">
            <a:noAutofit/>
          </a:bodyPr>
          <a:lstStyle/>
          <a:p>
            <a:pPr lvl="0"/>
            <a:r>
              <a:rPr lang="en-CA" sz="2400" b="1" dirty="0">
                <a:solidFill>
                  <a:srgbClr val="191919"/>
                </a:solidFill>
                <a:latin typeface="JetBrains Mono"/>
                <a:ea typeface="JetBrains Mono"/>
                <a:cs typeface="JetBrains Mono"/>
                <a:sym typeface="JetBrains Mono"/>
              </a:rPr>
              <a:t>C. La bibliothèque</a:t>
            </a:r>
            <a:endParaRPr sz="2400" b="1" dirty="0">
              <a:solidFill>
                <a:srgbClr val="191919"/>
              </a:solidFill>
              <a:latin typeface="JetBrains Mono"/>
              <a:ea typeface="JetBrains Mono"/>
              <a:cs typeface="JetBrains Mono"/>
              <a:sym typeface="JetBrains Mono"/>
            </a:endParaRPr>
          </a:p>
        </p:txBody>
      </p:sp>
      <p:pic>
        <p:nvPicPr>
          <p:cNvPr id="484" name="Google Shape;484;p51"/>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485" name="Google Shape;485;p51"/>
          <p:cNvSpPr txBox="1"/>
          <p:nvPr/>
        </p:nvSpPr>
        <p:spPr>
          <a:xfrm>
            <a:off x="6701857" y="4547262"/>
            <a:ext cx="3535098"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D. </a:t>
            </a:r>
            <a:r>
              <a:rPr lang="fr-FR" sz="2100" dirty="0">
                <a:solidFill>
                  <a:srgbClr val="191919"/>
                </a:solidFill>
                <a:latin typeface="JetBrains Mono"/>
                <a:ea typeface="JetBrains Mono"/>
                <a:cs typeface="JetBrains Mono"/>
                <a:sym typeface="JetBrains Mono"/>
              </a:rPr>
              <a:t>Disponible uniquement pour commander en ligne</a:t>
            </a:r>
            <a:endParaRPr sz="2100" dirty="0">
              <a:solidFill>
                <a:srgbClr val="191919"/>
              </a:solidFill>
              <a:latin typeface="JetBrains Mono"/>
              <a:ea typeface="JetBrains Mono"/>
              <a:cs typeface="JetBrains Mono"/>
              <a:sym typeface="JetBrains Mono"/>
            </a:endParaRPr>
          </a:p>
        </p:txBody>
      </p:sp>
      <p:pic>
        <p:nvPicPr>
          <p:cNvPr id="486" name="Google Shape;486;p51"/>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687A42F8-B6C5-45D7-BF20-4802FA42A2AF}"/>
              </a:ext>
            </a:extLst>
          </p:cNvPr>
          <p:cNvPicPr preferRelativeResize="0"/>
          <p:nvPr/>
        </p:nvPicPr>
        <p:blipFill>
          <a:blip r:embed="rId5">
            <a:alphaModFix/>
            <a:duotone>
              <a:schemeClr val="accent6">
                <a:shade val="45000"/>
                <a:satMod val="135000"/>
              </a:schemeClr>
              <a:prstClr val="white"/>
            </a:duotone>
          </a:blip>
          <a:stretch>
            <a:fillRect/>
          </a:stretch>
        </p:blipFill>
        <p:spPr>
          <a:xfrm>
            <a:off x="4956844" y="5260358"/>
            <a:ext cx="778761" cy="508775"/>
          </a:xfrm>
          <a:prstGeom prst="rect">
            <a:avLst/>
          </a:prstGeom>
          <a:noFill/>
          <a:ln>
            <a:noFill/>
          </a:ln>
        </p:spPr>
      </p:pic>
    </p:spTree>
    <p:extLst>
      <p:ext uri="{BB962C8B-B14F-4D97-AF65-F5344CB8AC3E}">
        <p14:creationId xmlns:p14="http://schemas.microsoft.com/office/powerpoint/2010/main" val="1009474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3"/>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dirty="0">
                <a:latin typeface="JetBrains Mono"/>
                <a:ea typeface="JetBrains Mono"/>
                <a:cs typeface="JetBrains Mono"/>
                <a:sym typeface="JetBrains Mono"/>
              </a:rPr>
              <a:t>6. </a:t>
            </a:r>
            <a:r>
              <a:rPr lang="fr-FR" b="1" dirty="0">
                <a:latin typeface="JetBrains Mono"/>
                <a:ea typeface="JetBrains Mono"/>
                <a:cs typeface="JetBrains Mono"/>
                <a:sym typeface="JetBrains Mono"/>
              </a:rPr>
              <a:t>À quel niveau de radon est-il recommandé d’atténuer votre maison ?</a:t>
            </a:r>
            <a:endParaRPr b="1" dirty="0">
              <a:latin typeface="JetBrains Mono"/>
              <a:ea typeface="JetBrains Mono"/>
              <a:cs typeface="JetBrains Mono"/>
              <a:sym typeface="JetBrains Mono"/>
            </a:endParaRPr>
          </a:p>
        </p:txBody>
      </p:sp>
      <p:pic>
        <p:nvPicPr>
          <p:cNvPr id="509" name="Google Shape;509;p53"/>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510" name="Google Shape;510;p53"/>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dirty="0">
                <a:solidFill>
                  <a:schemeClr val="dk1"/>
                </a:solidFill>
                <a:latin typeface="JetBrains Mono"/>
                <a:ea typeface="JetBrains Mono"/>
                <a:cs typeface="JetBrains Mono"/>
                <a:sym typeface="JetBrains Mono"/>
              </a:rPr>
              <a:t> 100 </a:t>
            </a:r>
            <a:r>
              <a:rPr lang="en-CA" sz="2400" err="1">
                <a:solidFill>
                  <a:schemeClr val="dk1"/>
                </a:solidFill>
                <a:latin typeface="JetBrains Mono"/>
                <a:ea typeface="JetBrains Mono"/>
                <a:cs typeface="JetBrains Mono"/>
                <a:sym typeface="JetBrains Mono"/>
              </a:rPr>
              <a:t>Bq</a:t>
            </a:r>
            <a:r>
              <a:rPr lang="en-CA" sz="2400" dirty="0">
                <a:solidFill>
                  <a:schemeClr val="dk1"/>
                </a:solidFill>
                <a:latin typeface="JetBrains Mono"/>
                <a:ea typeface="JetBrains Mono"/>
                <a:cs typeface="JetBrains Mono"/>
                <a:sym typeface="JetBrains Mono"/>
              </a:rPr>
              <a:t>/m</a:t>
            </a:r>
            <a:r>
              <a:rPr lang="en-CA" sz="2400" baseline="30000" dirty="0">
                <a:solidFill>
                  <a:schemeClr val="dk1"/>
                </a:solidFill>
                <a:latin typeface="JetBrains Mono"/>
                <a:ea typeface="JetBrains Mono"/>
                <a:cs typeface="JetBrains Mono"/>
                <a:sym typeface="JetBrains Mono"/>
              </a:rPr>
              <a:t>3</a:t>
            </a:r>
            <a:endParaRPr sz="2400" dirty="0">
              <a:solidFill>
                <a:schemeClr val="dk1"/>
              </a:solidFill>
              <a:latin typeface="JetBrains Mono"/>
              <a:ea typeface="JetBrains Mono"/>
              <a:cs typeface="JetBrains Mono"/>
              <a:sym typeface="JetBrains Mono"/>
            </a:endParaRPr>
          </a:p>
        </p:txBody>
      </p:sp>
      <p:pic>
        <p:nvPicPr>
          <p:cNvPr id="511" name="Google Shape;511;p53"/>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512" name="Google Shape;512;p53"/>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a:t>
            </a:r>
            <a:r>
              <a:rPr lang="en-CA" sz="2400">
                <a:solidFill>
                  <a:schemeClr val="dk1"/>
                </a:solidFill>
                <a:latin typeface="JetBrains Mono"/>
                <a:ea typeface="JetBrains Mono"/>
                <a:cs typeface="JetBrains Mono"/>
                <a:sym typeface="JetBrains Mono"/>
              </a:rPr>
              <a:t>200 Bq/m</a:t>
            </a:r>
            <a:r>
              <a:rPr lang="en-CA" sz="2400" baseline="30000">
                <a:solidFill>
                  <a:schemeClr val="dk1"/>
                </a:solidFill>
                <a:latin typeface="JetBrains Mono"/>
                <a:ea typeface="JetBrains Mono"/>
                <a:cs typeface="JetBrains Mono"/>
                <a:sym typeface="JetBrains Mono"/>
              </a:rPr>
              <a:t>3</a:t>
            </a:r>
            <a:endParaRPr sz="2400">
              <a:solidFill>
                <a:srgbClr val="191919"/>
              </a:solidFill>
              <a:latin typeface="JetBrains Mono"/>
              <a:ea typeface="JetBrains Mono"/>
              <a:cs typeface="JetBrains Mono"/>
              <a:sym typeface="JetBrains Mono"/>
            </a:endParaRPr>
          </a:p>
        </p:txBody>
      </p:sp>
      <p:pic>
        <p:nvPicPr>
          <p:cNvPr id="513" name="Google Shape;513;p53"/>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514" name="Google Shape;514;p53"/>
          <p:cNvSpPr txBox="1"/>
          <p:nvPr/>
        </p:nvSpPr>
        <p:spPr>
          <a:xfrm>
            <a:off x="2257975" y="49314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a:t>
            </a:r>
            <a:r>
              <a:rPr lang="en-CA" sz="2400">
                <a:solidFill>
                  <a:schemeClr val="dk1"/>
                </a:solidFill>
                <a:latin typeface="JetBrains Mono"/>
                <a:ea typeface="JetBrains Mono"/>
                <a:cs typeface="JetBrains Mono"/>
                <a:sym typeface="JetBrains Mono"/>
              </a:rPr>
              <a:t>300 Bq/m</a:t>
            </a:r>
            <a:r>
              <a:rPr lang="en-CA" sz="2400" baseline="30000">
                <a:solidFill>
                  <a:schemeClr val="dk1"/>
                </a:solidFill>
                <a:latin typeface="JetBrains Mono"/>
                <a:ea typeface="JetBrains Mono"/>
                <a:cs typeface="JetBrains Mono"/>
                <a:sym typeface="JetBrains Mono"/>
              </a:rPr>
              <a:t>3</a:t>
            </a:r>
            <a:endParaRPr sz="2400">
              <a:solidFill>
                <a:srgbClr val="191919"/>
              </a:solidFill>
              <a:latin typeface="JetBrains Mono"/>
              <a:ea typeface="JetBrains Mono"/>
              <a:cs typeface="JetBrains Mono"/>
              <a:sym typeface="JetBrains Mono"/>
            </a:endParaRPr>
          </a:p>
        </p:txBody>
      </p:sp>
      <p:pic>
        <p:nvPicPr>
          <p:cNvPr id="515" name="Google Shape;515;p53"/>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516" name="Google Shape;516;p53"/>
          <p:cNvSpPr txBox="1"/>
          <p:nvPr/>
        </p:nvSpPr>
        <p:spPr>
          <a:xfrm>
            <a:off x="6752075" y="4917250"/>
            <a:ext cx="3106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a:t>
            </a:r>
            <a:r>
              <a:rPr lang="en-CA" sz="2400">
                <a:solidFill>
                  <a:schemeClr val="dk1"/>
                </a:solidFill>
                <a:latin typeface="JetBrains Mono"/>
                <a:ea typeface="JetBrains Mono"/>
                <a:cs typeface="JetBrains Mono"/>
                <a:sym typeface="JetBrains Mono"/>
              </a:rPr>
              <a:t>400 Bq/m</a:t>
            </a:r>
            <a:r>
              <a:rPr lang="en-CA" sz="2400" baseline="30000">
                <a:solidFill>
                  <a:schemeClr val="dk1"/>
                </a:solidFill>
                <a:latin typeface="JetBrains Mono"/>
                <a:ea typeface="JetBrains Mono"/>
                <a:cs typeface="JetBrains Mono"/>
                <a:sym typeface="JetBrains Mono"/>
              </a:rPr>
              <a:t>3</a:t>
            </a:r>
            <a:endParaRPr sz="2100">
              <a:solidFill>
                <a:srgbClr val="191919"/>
              </a:solidFill>
              <a:latin typeface="JetBrains Mono"/>
              <a:ea typeface="JetBrains Mono"/>
              <a:cs typeface="JetBrains Mono"/>
              <a:sym typeface="JetBrains Mono"/>
            </a:endParaRPr>
          </a:p>
        </p:txBody>
      </p:sp>
      <p:pic>
        <p:nvPicPr>
          <p:cNvPr id="517" name="Google Shape;517;p53"/>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02074" y="329550"/>
            <a:ext cx="2973131" cy="1325700"/>
          </a:xfrm>
          <a:prstGeom prst="rect">
            <a:avLst/>
          </a:prstGeom>
          <a:noFill/>
          <a:ln>
            <a:noFill/>
          </a:ln>
        </p:spPr>
        <p:txBody>
          <a:bodyPr spcFirstLastPara="1" wrap="square" lIns="91425" tIns="45700" rIns="91425" bIns="45700" anchor="ctr" anchorCtr="0">
            <a:normAutofit fontScale="90000"/>
          </a:bodyPr>
          <a:lstStyle/>
          <a:p>
            <a:pPr lvl="0">
              <a:buSzPts val="4400"/>
            </a:pPr>
            <a:r>
              <a:rPr lang="en-CA" sz="5400" b="1" dirty="0" err="1">
                <a:solidFill>
                  <a:srgbClr val="000000"/>
                </a:solidFill>
                <a:latin typeface="JetBrains Mono"/>
                <a:ea typeface="JetBrains Mono"/>
                <a:cs typeface="JetBrains Mono"/>
                <a:sym typeface="JetBrains Mono"/>
              </a:rPr>
              <a:t>Oxygène</a:t>
            </a:r>
            <a:endParaRPr sz="5400" b="1" dirty="0">
              <a:solidFill>
                <a:srgbClr val="000000"/>
              </a:solidFill>
              <a:latin typeface="JetBrains Mono"/>
              <a:ea typeface="JetBrains Mono"/>
              <a:cs typeface="JetBrains Mono"/>
              <a:sym typeface="JetBrains Mono"/>
            </a:endParaRPr>
          </a:p>
        </p:txBody>
      </p:sp>
      <p:pic>
        <p:nvPicPr>
          <p:cNvPr id="112" name="Google Shape;112;p19"/>
          <p:cNvPicPr preferRelativeResize="0"/>
          <p:nvPr/>
        </p:nvPicPr>
        <p:blipFill>
          <a:blip r:embed="rId3">
            <a:alphaModFix/>
          </a:blip>
          <a:stretch>
            <a:fillRect/>
          </a:stretch>
        </p:blipFill>
        <p:spPr>
          <a:xfrm>
            <a:off x="4884975" y="446276"/>
            <a:ext cx="2916775" cy="2869975"/>
          </a:xfrm>
          <a:prstGeom prst="rect">
            <a:avLst/>
          </a:prstGeom>
          <a:noFill/>
          <a:ln>
            <a:noFill/>
          </a:ln>
        </p:spPr>
      </p:pic>
      <p:sp>
        <p:nvSpPr>
          <p:cNvPr id="113" name="Google Shape;113;p19"/>
          <p:cNvSpPr txBox="1"/>
          <p:nvPr/>
        </p:nvSpPr>
        <p:spPr>
          <a:xfrm>
            <a:off x="5394355" y="1059687"/>
            <a:ext cx="1031400" cy="15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2500" b="1">
                <a:solidFill>
                  <a:schemeClr val="dk1"/>
                </a:solidFill>
                <a:latin typeface="Bree Serif"/>
                <a:ea typeface="Bree Serif"/>
                <a:cs typeface="Bree Serif"/>
                <a:sym typeface="Bree Serif"/>
              </a:rPr>
              <a:t>O</a:t>
            </a:r>
            <a:endParaRPr sz="12500" b="1">
              <a:solidFill>
                <a:schemeClr val="dk1"/>
              </a:solidFill>
              <a:latin typeface="Bree Serif"/>
              <a:ea typeface="Bree Serif"/>
              <a:cs typeface="Bree Serif"/>
              <a:sym typeface="Bree Serif"/>
            </a:endParaRPr>
          </a:p>
        </p:txBody>
      </p:sp>
      <p:sp>
        <p:nvSpPr>
          <p:cNvPr id="114" name="Google Shape;114;p19"/>
          <p:cNvSpPr txBox="1"/>
          <p:nvPr/>
        </p:nvSpPr>
        <p:spPr>
          <a:xfrm>
            <a:off x="6470895" y="1027139"/>
            <a:ext cx="1031400" cy="17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7200" b="1">
                <a:solidFill>
                  <a:schemeClr val="dk1"/>
                </a:solidFill>
                <a:latin typeface="Bree Serif"/>
                <a:ea typeface="Bree Serif"/>
                <a:cs typeface="Bree Serif"/>
                <a:sym typeface="Bree Serif"/>
              </a:rPr>
              <a:t>2</a:t>
            </a:r>
            <a:endParaRPr sz="7200" b="1">
              <a:solidFill>
                <a:schemeClr val="dk1"/>
              </a:solidFill>
              <a:latin typeface="Bree Serif"/>
              <a:ea typeface="Bree Serif"/>
              <a:cs typeface="Bree Serif"/>
              <a:sym typeface="Bree Serif"/>
            </a:endParaRPr>
          </a:p>
        </p:txBody>
      </p:sp>
      <p:cxnSp>
        <p:nvCxnSpPr>
          <p:cNvPr id="115" name="Google Shape;115;p19"/>
          <p:cNvCxnSpPr/>
          <p:nvPr/>
        </p:nvCxnSpPr>
        <p:spPr>
          <a:xfrm>
            <a:off x="3320350" y="-7650"/>
            <a:ext cx="0" cy="6873300"/>
          </a:xfrm>
          <a:prstGeom prst="straightConnector1">
            <a:avLst/>
          </a:prstGeom>
          <a:noFill/>
          <a:ln w="76200" cap="flat" cmpd="sng">
            <a:solidFill>
              <a:srgbClr val="F6B737"/>
            </a:solidFill>
            <a:prstDash val="solid"/>
            <a:round/>
            <a:headEnd type="none" w="med" len="med"/>
            <a:tailEnd type="none" w="med" len="med"/>
          </a:ln>
        </p:spPr>
      </p:cxnSp>
      <p:pic>
        <p:nvPicPr>
          <p:cNvPr id="116" name="Google Shape;116;p19"/>
          <p:cNvPicPr preferRelativeResize="0"/>
          <p:nvPr/>
        </p:nvPicPr>
        <p:blipFill rotWithShape="1">
          <a:blip r:embed="rId4">
            <a:alphaModFix/>
          </a:blip>
          <a:srcRect l="12680" r="12687"/>
          <a:stretch/>
        </p:blipFill>
        <p:spPr>
          <a:xfrm>
            <a:off x="8832579" y="3591650"/>
            <a:ext cx="2806500" cy="2761500"/>
          </a:xfrm>
          <a:prstGeom prst="ellipse">
            <a:avLst/>
          </a:prstGeom>
          <a:noFill/>
          <a:ln w="76200" cap="flat" cmpd="sng">
            <a:solidFill>
              <a:srgbClr val="F6B737"/>
            </a:solidFill>
            <a:prstDash val="solid"/>
            <a:round/>
            <a:headEnd type="none" w="sm" len="sm"/>
            <a:tailEnd type="none" w="sm" len="sm"/>
          </a:ln>
        </p:spPr>
      </p:pic>
      <p:pic>
        <p:nvPicPr>
          <p:cNvPr id="117" name="Google Shape;117;p19"/>
          <p:cNvPicPr preferRelativeResize="0"/>
          <p:nvPr/>
        </p:nvPicPr>
        <p:blipFill>
          <a:blip r:embed="rId5">
            <a:alphaModFix/>
          </a:blip>
          <a:stretch>
            <a:fillRect/>
          </a:stretch>
        </p:blipFill>
        <p:spPr>
          <a:xfrm rot="2700025">
            <a:off x="7305768" y="3427407"/>
            <a:ext cx="1193020" cy="791662"/>
          </a:xfrm>
          <a:prstGeom prst="rect">
            <a:avLst/>
          </a:prstGeom>
          <a:noFill/>
          <a:ln>
            <a:noFill/>
          </a:ln>
        </p:spPr>
      </p:pic>
      <p:pic>
        <p:nvPicPr>
          <p:cNvPr id="118" name="Google Shape;118;p19"/>
          <p:cNvPicPr preferRelativeResize="0"/>
          <p:nvPr/>
        </p:nvPicPr>
        <p:blipFill>
          <a:blip r:embed="rId6">
            <a:alphaModFix/>
          </a:blip>
          <a:stretch>
            <a:fillRect/>
          </a:stretch>
        </p:blipFill>
        <p:spPr>
          <a:xfrm>
            <a:off x="8978625" y="522475"/>
            <a:ext cx="1278375" cy="1084525"/>
          </a:xfrm>
          <a:prstGeom prst="rect">
            <a:avLst/>
          </a:prstGeom>
          <a:noFill/>
          <a:ln>
            <a:noFill/>
          </a:ln>
        </p:spPr>
      </p:pic>
      <p:sp>
        <p:nvSpPr>
          <p:cNvPr id="3" name="Google Shape;88;p17">
            <a:extLst>
              <a:ext uri="{FF2B5EF4-FFF2-40B4-BE49-F238E27FC236}">
                <a16:creationId xmlns:a16="http://schemas.microsoft.com/office/drawing/2014/main" id="{580D5F81-0C61-0A03-2DC8-A3AE05998E72}"/>
              </a:ext>
            </a:extLst>
          </p:cNvPr>
          <p:cNvSpPr txBox="1">
            <a:spLocks/>
          </p:cNvSpPr>
          <p:nvPr/>
        </p:nvSpPr>
        <p:spPr>
          <a:xfrm>
            <a:off x="439994" y="1609647"/>
            <a:ext cx="2608444" cy="1487701"/>
          </a:xfrm>
          <a:prstGeom prst="rect">
            <a:avLst/>
          </a:prstGeom>
          <a:noFill/>
          <a:ln>
            <a:noFill/>
          </a:ln>
        </p:spPr>
        <p:txBody>
          <a:bodyPr spcFirstLastPara="1" wrap="square" lIns="91425" tIns="45700" rIns="91425" bIns="45700" anchor="b"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nSpc>
                <a:spcPct val="90000"/>
              </a:lnSpc>
              <a:buSzPts val="4400"/>
            </a:pPr>
            <a:r>
              <a:rPr lang="fr-FR" sz="2800" dirty="0">
                <a:latin typeface="Nunito"/>
                <a:ea typeface="Nunito"/>
                <a:cs typeface="Nunito"/>
              </a:rPr>
              <a:t>C’est un gaz incolore et inodore que nous respirons.</a:t>
            </a:r>
            <a:endParaRPr lang="en-CA" sz="2800" dirty="0">
              <a:latin typeface="Nunito"/>
              <a:ea typeface="Nunito"/>
              <a:cs typeface="Nuni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3"/>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dirty="0">
                <a:latin typeface="JetBrains Mono"/>
                <a:ea typeface="JetBrains Mono"/>
                <a:cs typeface="JetBrains Mono"/>
                <a:sym typeface="JetBrains Mono"/>
              </a:rPr>
              <a:t>6. </a:t>
            </a:r>
            <a:r>
              <a:rPr lang="fr-FR" b="1" dirty="0">
                <a:latin typeface="JetBrains Mono"/>
                <a:ea typeface="JetBrains Mono"/>
                <a:cs typeface="JetBrains Mono"/>
                <a:sym typeface="JetBrains Mono"/>
              </a:rPr>
              <a:t>À quel niveau de radon est-il recommandé d’atténuer votre maison ?</a:t>
            </a:r>
            <a:endParaRPr b="1" dirty="0">
              <a:latin typeface="JetBrains Mono"/>
              <a:ea typeface="JetBrains Mono"/>
              <a:cs typeface="JetBrains Mono"/>
              <a:sym typeface="JetBrains Mono"/>
            </a:endParaRPr>
          </a:p>
        </p:txBody>
      </p:sp>
      <p:pic>
        <p:nvPicPr>
          <p:cNvPr id="509" name="Google Shape;509;p53"/>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510" name="Google Shape;510;p53"/>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dirty="0">
                <a:solidFill>
                  <a:schemeClr val="dk1"/>
                </a:solidFill>
                <a:latin typeface="JetBrains Mono"/>
                <a:ea typeface="JetBrains Mono"/>
                <a:cs typeface="JetBrains Mono"/>
                <a:sym typeface="JetBrains Mono"/>
              </a:rPr>
              <a:t> 100 </a:t>
            </a:r>
            <a:r>
              <a:rPr lang="en-CA" sz="2400" err="1">
                <a:solidFill>
                  <a:schemeClr val="dk1"/>
                </a:solidFill>
                <a:latin typeface="JetBrains Mono"/>
                <a:ea typeface="JetBrains Mono"/>
                <a:cs typeface="JetBrains Mono"/>
                <a:sym typeface="JetBrains Mono"/>
              </a:rPr>
              <a:t>Bq</a:t>
            </a:r>
            <a:r>
              <a:rPr lang="en-CA" sz="2400" dirty="0">
                <a:solidFill>
                  <a:schemeClr val="dk1"/>
                </a:solidFill>
                <a:latin typeface="JetBrains Mono"/>
                <a:ea typeface="JetBrains Mono"/>
                <a:cs typeface="JetBrains Mono"/>
                <a:sym typeface="JetBrains Mono"/>
              </a:rPr>
              <a:t>/m</a:t>
            </a:r>
            <a:r>
              <a:rPr lang="en-CA" sz="2400" baseline="30000" dirty="0">
                <a:solidFill>
                  <a:schemeClr val="dk1"/>
                </a:solidFill>
                <a:latin typeface="JetBrains Mono"/>
                <a:ea typeface="JetBrains Mono"/>
                <a:cs typeface="JetBrains Mono"/>
                <a:sym typeface="JetBrains Mono"/>
              </a:rPr>
              <a:t>3</a:t>
            </a:r>
            <a:endParaRPr sz="2400" dirty="0">
              <a:solidFill>
                <a:schemeClr val="dk1"/>
              </a:solidFill>
              <a:latin typeface="JetBrains Mono"/>
              <a:ea typeface="JetBrains Mono"/>
              <a:cs typeface="JetBrains Mono"/>
              <a:sym typeface="JetBrains Mono"/>
            </a:endParaRPr>
          </a:p>
        </p:txBody>
      </p:sp>
      <p:pic>
        <p:nvPicPr>
          <p:cNvPr id="511" name="Google Shape;511;p53"/>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512" name="Google Shape;512;p53"/>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b="1" dirty="0">
                <a:solidFill>
                  <a:srgbClr val="191919"/>
                </a:solidFill>
                <a:latin typeface="JetBrains Mono"/>
                <a:ea typeface="JetBrains Mono"/>
                <a:cs typeface="JetBrains Mono"/>
                <a:sym typeface="JetBrains Mono"/>
              </a:rPr>
              <a:t>B. </a:t>
            </a:r>
            <a:r>
              <a:rPr lang="en-CA" sz="2400" b="1" dirty="0">
                <a:solidFill>
                  <a:schemeClr val="dk1"/>
                </a:solidFill>
                <a:latin typeface="JetBrains Mono"/>
                <a:ea typeface="JetBrains Mono"/>
                <a:cs typeface="JetBrains Mono"/>
                <a:sym typeface="JetBrains Mono"/>
              </a:rPr>
              <a:t>200 </a:t>
            </a:r>
            <a:r>
              <a:rPr lang="en-CA" sz="2400" b="1" dirty="0" err="1">
                <a:solidFill>
                  <a:schemeClr val="dk1"/>
                </a:solidFill>
                <a:latin typeface="JetBrains Mono"/>
                <a:ea typeface="JetBrains Mono"/>
                <a:cs typeface="JetBrains Mono"/>
                <a:sym typeface="JetBrains Mono"/>
              </a:rPr>
              <a:t>Bq</a:t>
            </a:r>
            <a:r>
              <a:rPr lang="en-CA" sz="2400" b="1" dirty="0">
                <a:solidFill>
                  <a:schemeClr val="dk1"/>
                </a:solidFill>
                <a:latin typeface="JetBrains Mono"/>
                <a:ea typeface="JetBrains Mono"/>
                <a:cs typeface="JetBrains Mono"/>
                <a:sym typeface="JetBrains Mono"/>
              </a:rPr>
              <a:t>/m</a:t>
            </a:r>
            <a:r>
              <a:rPr lang="en-CA" sz="2400" b="1" baseline="30000" dirty="0">
                <a:solidFill>
                  <a:schemeClr val="dk1"/>
                </a:solidFill>
                <a:latin typeface="JetBrains Mono"/>
                <a:ea typeface="JetBrains Mono"/>
                <a:cs typeface="JetBrains Mono"/>
                <a:sym typeface="JetBrains Mono"/>
              </a:rPr>
              <a:t>3</a:t>
            </a:r>
            <a:endParaRPr sz="2400" b="1" dirty="0">
              <a:solidFill>
                <a:srgbClr val="191919"/>
              </a:solidFill>
              <a:latin typeface="JetBrains Mono"/>
              <a:ea typeface="JetBrains Mono"/>
              <a:cs typeface="JetBrains Mono"/>
              <a:sym typeface="JetBrains Mono"/>
            </a:endParaRPr>
          </a:p>
        </p:txBody>
      </p:sp>
      <p:pic>
        <p:nvPicPr>
          <p:cNvPr id="513" name="Google Shape;513;p53"/>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514" name="Google Shape;514;p53"/>
          <p:cNvSpPr txBox="1"/>
          <p:nvPr/>
        </p:nvSpPr>
        <p:spPr>
          <a:xfrm>
            <a:off x="2257975" y="49314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a:t>
            </a:r>
            <a:r>
              <a:rPr lang="en-CA" sz="2400">
                <a:solidFill>
                  <a:schemeClr val="dk1"/>
                </a:solidFill>
                <a:latin typeface="JetBrains Mono"/>
                <a:ea typeface="JetBrains Mono"/>
                <a:cs typeface="JetBrains Mono"/>
                <a:sym typeface="JetBrains Mono"/>
              </a:rPr>
              <a:t>300 Bq/m</a:t>
            </a:r>
            <a:r>
              <a:rPr lang="en-CA" sz="2400" baseline="30000">
                <a:solidFill>
                  <a:schemeClr val="dk1"/>
                </a:solidFill>
                <a:latin typeface="JetBrains Mono"/>
                <a:ea typeface="JetBrains Mono"/>
                <a:cs typeface="JetBrains Mono"/>
                <a:sym typeface="JetBrains Mono"/>
              </a:rPr>
              <a:t>3</a:t>
            </a:r>
            <a:endParaRPr sz="2400">
              <a:solidFill>
                <a:srgbClr val="191919"/>
              </a:solidFill>
              <a:latin typeface="JetBrains Mono"/>
              <a:ea typeface="JetBrains Mono"/>
              <a:cs typeface="JetBrains Mono"/>
              <a:sym typeface="JetBrains Mono"/>
            </a:endParaRPr>
          </a:p>
        </p:txBody>
      </p:sp>
      <p:pic>
        <p:nvPicPr>
          <p:cNvPr id="515" name="Google Shape;515;p53"/>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516" name="Google Shape;516;p53"/>
          <p:cNvSpPr txBox="1"/>
          <p:nvPr/>
        </p:nvSpPr>
        <p:spPr>
          <a:xfrm>
            <a:off x="6752075" y="4917250"/>
            <a:ext cx="3106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a:t>
            </a:r>
            <a:r>
              <a:rPr lang="en-CA" sz="2400">
                <a:solidFill>
                  <a:schemeClr val="dk1"/>
                </a:solidFill>
                <a:latin typeface="JetBrains Mono"/>
                <a:ea typeface="JetBrains Mono"/>
                <a:cs typeface="JetBrains Mono"/>
                <a:sym typeface="JetBrains Mono"/>
              </a:rPr>
              <a:t>400 Bq/m</a:t>
            </a:r>
            <a:r>
              <a:rPr lang="en-CA" sz="2400" baseline="30000">
                <a:solidFill>
                  <a:schemeClr val="dk1"/>
                </a:solidFill>
                <a:latin typeface="JetBrains Mono"/>
                <a:ea typeface="JetBrains Mono"/>
                <a:cs typeface="JetBrains Mono"/>
                <a:sym typeface="JetBrains Mono"/>
              </a:rPr>
              <a:t>3</a:t>
            </a:r>
            <a:endParaRPr sz="2100">
              <a:solidFill>
                <a:srgbClr val="191919"/>
              </a:solidFill>
              <a:latin typeface="JetBrains Mono"/>
              <a:ea typeface="JetBrains Mono"/>
              <a:cs typeface="JetBrains Mono"/>
              <a:sym typeface="JetBrains Mono"/>
            </a:endParaRPr>
          </a:p>
        </p:txBody>
      </p:sp>
      <p:pic>
        <p:nvPicPr>
          <p:cNvPr id="517" name="Google Shape;517;p53"/>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685A951E-61C1-BC56-6645-3DAF1142B659}"/>
              </a:ext>
            </a:extLst>
          </p:cNvPr>
          <p:cNvPicPr preferRelativeResize="0"/>
          <p:nvPr/>
        </p:nvPicPr>
        <p:blipFill>
          <a:blip r:embed="rId5">
            <a:alphaModFix/>
            <a:duotone>
              <a:schemeClr val="accent6">
                <a:shade val="45000"/>
                <a:satMod val="135000"/>
              </a:schemeClr>
              <a:prstClr val="white"/>
            </a:duotone>
          </a:blip>
          <a:stretch>
            <a:fillRect/>
          </a:stretch>
        </p:blipFill>
        <p:spPr>
          <a:xfrm>
            <a:off x="9243306" y="2920225"/>
            <a:ext cx="778761" cy="508775"/>
          </a:xfrm>
          <a:prstGeom prst="rect">
            <a:avLst/>
          </a:prstGeom>
          <a:noFill/>
          <a:ln>
            <a:noFill/>
          </a:ln>
        </p:spPr>
      </p:pic>
    </p:spTree>
    <p:extLst>
      <p:ext uri="{BB962C8B-B14F-4D97-AF65-F5344CB8AC3E}">
        <p14:creationId xmlns:p14="http://schemas.microsoft.com/office/powerpoint/2010/main" val="1188980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56"/>
          <p:cNvSpPr txBox="1">
            <a:spLocks noGrp="1"/>
          </p:cNvSpPr>
          <p:nvPr>
            <p:ph type="title"/>
          </p:nvPr>
        </p:nvSpPr>
        <p:spPr>
          <a:xfrm>
            <a:off x="2001350" y="746125"/>
            <a:ext cx="8472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CA" b="1" dirty="0">
                <a:latin typeface="JetBrains Mono"/>
                <a:ea typeface="JetBrains Mono"/>
                <a:cs typeface="JetBrains Mono"/>
                <a:sym typeface="JetBrains Mono"/>
              </a:rPr>
              <a:t>7. </a:t>
            </a:r>
            <a:r>
              <a:rPr lang="en-CA" b="1" dirty="0" err="1">
                <a:latin typeface="JetBrains Mono"/>
                <a:ea typeface="JetBrains Mono"/>
                <a:cs typeface="JetBrains Mono"/>
                <a:sym typeface="JetBrains Mono"/>
              </a:rPr>
              <a:t>Bq</a:t>
            </a:r>
            <a:r>
              <a:rPr lang="en-CA" b="1" dirty="0">
                <a:latin typeface="JetBrains Mono"/>
                <a:ea typeface="JetBrains Mono"/>
                <a:cs typeface="JetBrains Mono"/>
                <a:sym typeface="JetBrains Mono"/>
              </a:rPr>
              <a:t> </a:t>
            </a:r>
            <a:r>
              <a:rPr lang="fr-FR" b="1" dirty="0">
                <a:latin typeface="JetBrains Mono"/>
                <a:ea typeface="JetBrains Mono"/>
                <a:cs typeface="JetBrains Mono"/>
                <a:sym typeface="JetBrains Mono"/>
              </a:rPr>
              <a:t>signifie Becquerel, qui mesure quoi ?</a:t>
            </a:r>
            <a:endParaRPr b="1" dirty="0">
              <a:latin typeface="JetBrains Mono"/>
              <a:ea typeface="JetBrains Mono"/>
              <a:cs typeface="JetBrains Mono"/>
              <a:sym typeface="JetBrains Mono"/>
            </a:endParaRPr>
          </a:p>
        </p:txBody>
      </p:sp>
      <p:pic>
        <p:nvPicPr>
          <p:cNvPr id="555" name="Google Shape;555;p56"/>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556" name="Google Shape;556;p56"/>
          <p:cNvSpPr txBox="1"/>
          <p:nvPr/>
        </p:nvSpPr>
        <p:spPr>
          <a:xfrm>
            <a:off x="2105533" y="2929200"/>
            <a:ext cx="3805062"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dirty="0">
                <a:solidFill>
                  <a:schemeClr val="dk1"/>
                </a:solidFill>
                <a:latin typeface="JetBrains Mono"/>
                <a:ea typeface="JetBrains Mono"/>
                <a:cs typeface="JetBrains Mono"/>
                <a:sym typeface="JetBrains Mono"/>
              </a:rPr>
              <a:t> Les </a:t>
            </a:r>
            <a:r>
              <a:rPr lang="en-CA" sz="2400" dirty="0" err="1">
                <a:solidFill>
                  <a:schemeClr val="dk1"/>
                </a:solidFill>
                <a:latin typeface="JetBrains Mono"/>
                <a:ea typeface="JetBrains Mono"/>
                <a:cs typeface="JetBrains Mono"/>
                <a:sym typeface="JetBrains Mono"/>
              </a:rPr>
              <a:t>ondes</a:t>
            </a:r>
            <a:r>
              <a:rPr lang="en-CA" sz="2400" dirty="0">
                <a:solidFill>
                  <a:schemeClr val="dk1"/>
                </a:solidFill>
                <a:latin typeface="JetBrains Mono"/>
                <a:ea typeface="JetBrains Mono"/>
                <a:cs typeface="JetBrains Mono"/>
                <a:sym typeface="JetBrains Mono"/>
              </a:rPr>
              <a:t> radio</a:t>
            </a:r>
            <a:endParaRPr sz="2400" dirty="0">
              <a:solidFill>
                <a:schemeClr val="dk1"/>
              </a:solidFill>
              <a:latin typeface="JetBrains Mono"/>
              <a:ea typeface="JetBrains Mono"/>
              <a:cs typeface="JetBrains Mono"/>
              <a:sym typeface="JetBrains Mono"/>
            </a:endParaRPr>
          </a:p>
        </p:txBody>
      </p:sp>
      <p:pic>
        <p:nvPicPr>
          <p:cNvPr id="557" name="Google Shape;557;p56"/>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558" name="Google Shape;558;p56"/>
          <p:cNvSpPr txBox="1"/>
          <p:nvPr/>
        </p:nvSpPr>
        <p:spPr>
          <a:xfrm>
            <a:off x="6482111" y="2886525"/>
            <a:ext cx="3697406"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B. </a:t>
            </a:r>
            <a:r>
              <a:rPr lang="en-CA" sz="2400" dirty="0">
                <a:solidFill>
                  <a:schemeClr val="dk1"/>
                </a:solidFill>
                <a:latin typeface="JetBrains Mono"/>
                <a:ea typeface="JetBrains Mono"/>
                <a:cs typeface="JetBrains Mono"/>
                <a:sym typeface="JetBrains Mono"/>
              </a:rPr>
              <a:t>Le concentration de radon</a:t>
            </a:r>
            <a:endParaRPr sz="2400" dirty="0">
              <a:solidFill>
                <a:srgbClr val="191919"/>
              </a:solidFill>
              <a:latin typeface="JetBrains Mono"/>
              <a:ea typeface="JetBrains Mono"/>
              <a:cs typeface="JetBrains Mono"/>
              <a:sym typeface="JetBrains Mono"/>
            </a:endParaRPr>
          </a:p>
        </p:txBody>
      </p:sp>
      <p:pic>
        <p:nvPicPr>
          <p:cNvPr id="559" name="Google Shape;559;p56"/>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560" name="Google Shape;560;p56"/>
          <p:cNvSpPr txBox="1"/>
          <p:nvPr/>
        </p:nvSpPr>
        <p:spPr>
          <a:xfrm>
            <a:off x="2257975" y="47790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C. </a:t>
            </a:r>
            <a:r>
              <a:rPr lang="en-CA" sz="2400" dirty="0">
                <a:solidFill>
                  <a:schemeClr val="dk1"/>
                </a:solidFill>
                <a:latin typeface="JetBrains Mono"/>
                <a:ea typeface="JetBrains Mono"/>
                <a:cs typeface="JetBrains Mono"/>
                <a:sym typeface="JetBrains Mono"/>
              </a:rPr>
              <a:t>La </a:t>
            </a:r>
            <a:r>
              <a:rPr lang="en-CA" sz="2400" dirty="0" err="1">
                <a:solidFill>
                  <a:schemeClr val="dk1"/>
                </a:solidFill>
                <a:latin typeface="JetBrains Mono"/>
                <a:ea typeface="JetBrains Mono"/>
                <a:cs typeface="JetBrains Mono"/>
                <a:sym typeface="JetBrains Mono"/>
              </a:rPr>
              <a:t>carence</a:t>
            </a:r>
            <a:r>
              <a:rPr lang="en-CA" sz="2400" dirty="0">
                <a:solidFill>
                  <a:schemeClr val="dk1"/>
                </a:solidFill>
                <a:latin typeface="JetBrains Mono"/>
                <a:ea typeface="JetBrains Mono"/>
                <a:cs typeface="JetBrains Mono"/>
                <a:sym typeface="JetBrains Mono"/>
              </a:rPr>
              <a:t> </a:t>
            </a:r>
            <a:r>
              <a:rPr lang="en-CA" sz="2400" dirty="0" err="1">
                <a:solidFill>
                  <a:schemeClr val="dk1"/>
                </a:solidFill>
                <a:latin typeface="JetBrains Mono"/>
                <a:ea typeface="JetBrains Mono"/>
                <a:cs typeface="JetBrains Mono"/>
                <a:sym typeface="JetBrains Mono"/>
              </a:rPr>
              <a:t>en</a:t>
            </a:r>
            <a:r>
              <a:rPr lang="en-CA" sz="2400" dirty="0">
                <a:solidFill>
                  <a:schemeClr val="dk1"/>
                </a:solidFill>
                <a:latin typeface="JetBrains Mono"/>
                <a:ea typeface="JetBrains Mono"/>
                <a:cs typeface="JetBrains Mono"/>
                <a:sym typeface="JetBrains Mono"/>
              </a:rPr>
              <a:t> </a:t>
            </a:r>
            <a:r>
              <a:rPr lang="en-CA" sz="2400" dirty="0" err="1">
                <a:solidFill>
                  <a:schemeClr val="dk1"/>
                </a:solidFill>
                <a:latin typeface="JetBrains Mono"/>
                <a:ea typeface="JetBrains Mono"/>
                <a:cs typeface="JetBrains Mono"/>
                <a:sym typeface="JetBrains Mono"/>
              </a:rPr>
              <a:t>oxygène</a:t>
            </a:r>
            <a:endParaRPr sz="2400" dirty="0">
              <a:solidFill>
                <a:srgbClr val="191919"/>
              </a:solidFill>
              <a:latin typeface="JetBrains Mono"/>
              <a:ea typeface="JetBrains Mono"/>
              <a:cs typeface="JetBrains Mono"/>
              <a:sym typeface="JetBrains Mono"/>
            </a:endParaRPr>
          </a:p>
        </p:txBody>
      </p:sp>
      <p:pic>
        <p:nvPicPr>
          <p:cNvPr id="561" name="Google Shape;561;p56"/>
          <p:cNvPicPr preferRelativeResize="0"/>
          <p:nvPr/>
        </p:nvPicPr>
        <p:blipFill>
          <a:blip r:embed="rId3">
            <a:alphaModFix/>
          </a:blip>
          <a:stretch>
            <a:fillRect/>
          </a:stretch>
        </p:blipFill>
        <p:spPr>
          <a:xfrm>
            <a:off x="6482111" y="4472530"/>
            <a:ext cx="4105678" cy="1508337"/>
          </a:xfrm>
          <a:prstGeom prst="rect">
            <a:avLst/>
          </a:prstGeom>
          <a:noFill/>
          <a:ln>
            <a:noFill/>
          </a:ln>
        </p:spPr>
      </p:pic>
      <p:pic>
        <p:nvPicPr>
          <p:cNvPr id="563" name="Google Shape;563;p56"/>
          <p:cNvPicPr preferRelativeResize="0"/>
          <p:nvPr/>
        </p:nvPicPr>
        <p:blipFill>
          <a:blip r:embed="rId4">
            <a:alphaModFix/>
          </a:blip>
          <a:stretch>
            <a:fillRect/>
          </a:stretch>
        </p:blipFill>
        <p:spPr>
          <a:xfrm>
            <a:off x="735325" y="637825"/>
            <a:ext cx="1260051" cy="1325700"/>
          </a:xfrm>
          <a:prstGeom prst="rect">
            <a:avLst/>
          </a:prstGeom>
          <a:noFill/>
          <a:ln>
            <a:noFill/>
          </a:ln>
        </p:spPr>
      </p:pic>
      <p:sp>
        <p:nvSpPr>
          <p:cNvPr id="3" name="Google Shape;547;p55">
            <a:extLst>
              <a:ext uri="{FF2B5EF4-FFF2-40B4-BE49-F238E27FC236}">
                <a16:creationId xmlns:a16="http://schemas.microsoft.com/office/drawing/2014/main" id="{561387B5-FB0B-BB8F-7DE2-866079A3FC74}"/>
              </a:ext>
            </a:extLst>
          </p:cNvPr>
          <p:cNvSpPr txBox="1"/>
          <p:nvPr/>
        </p:nvSpPr>
        <p:spPr>
          <a:xfrm>
            <a:off x="6617093" y="4779050"/>
            <a:ext cx="3835714"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D. </a:t>
            </a:r>
            <a:r>
              <a:rPr lang="en-CA" sz="2400" dirty="0">
                <a:solidFill>
                  <a:schemeClr val="dk1"/>
                </a:solidFill>
                <a:latin typeface="JetBrains Mono"/>
                <a:ea typeface="JetBrains Mono"/>
                <a:cs typeface="JetBrains Mono"/>
                <a:sym typeface="JetBrains Mono"/>
              </a:rPr>
              <a:t>La </a:t>
            </a:r>
            <a:r>
              <a:rPr lang="en-CA" sz="2400" dirty="0" err="1">
                <a:solidFill>
                  <a:schemeClr val="dk1"/>
                </a:solidFill>
                <a:latin typeface="JetBrains Mono"/>
                <a:ea typeface="JetBrains Mono"/>
                <a:cs typeface="JetBrains Mono"/>
                <a:sym typeface="JetBrains Mono"/>
              </a:rPr>
              <a:t>désintégration</a:t>
            </a:r>
            <a:r>
              <a:rPr lang="en-CA" sz="2400" dirty="0">
                <a:solidFill>
                  <a:schemeClr val="dk1"/>
                </a:solidFill>
                <a:latin typeface="JetBrains Mono"/>
                <a:ea typeface="JetBrains Mono"/>
                <a:cs typeface="JetBrains Mono"/>
                <a:sym typeface="JetBrains Mono"/>
              </a:rPr>
              <a:t> radioactive</a:t>
            </a:r>
            <a:endParaRPr sz="2100" dirty="0">
              <a:solidFill>
                <a:srgbClr val="191919"/>
              </a:solidFill>
              <a:latin typeface="JetBrains Mono"/>
              <a:ea typeface="JetBrains Mono"/>
              <a:cs typeface="JetBrains Mono"/>
              <a:sym typeface="JetBrains Mono"/>
            </a:endParaRPr>
          </a:p>
        </p:txBody>
      </p:sp>
    </p:spTree>
    <p:extLst>
      <p:ext uri="{BB962C8B-B14F-4D97-AF65-F5344CB8AC3E}">
        <p14:creationId xmlns:p14="http://schemas.microsoft.com/office/powerpoint/2010/main" val="2393121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56"/>
          <p:cNvSpPr txBox="1">
            <a:spLocks noGrp="1"/>
          </p:cNvSpPr>
          <p:nvPr>
            <p:ph type="title"/>
          </p:nvPr>
        </p:nvSpPr>
        <p:spPr>
          <a:xfrm>
            <a:off x="2001350" y="746125"/>
            <a:ext cx="8472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CA" b="1" dirty="0">
                <a:latin typeface="JetBrains Mono"/>
                <a:ea typeface="JetBrains Mono"/>
                <a:cs typeface="JetBrains Mono"/>
                <a:sym typeface="JetBrains Mono"/>
              </a:rPr>
              <a:t>7. </a:t>
            </a:r>
            <a:r>
              <a:rPr lang="en-CA" b="1" dirty="0" err="1">
                <a:latin typeface="JetBrains Mono"/>
                <a:ea typeface="JetBrains Mono"/>
                <a:cs typeface="JetBrains Mono"/>
                <a:sym typeface="JetBrains Mono"/>
              </a:rPr>
              <a:t>Bq</a:t>
            </a:r>
            <a:r>
              <a:rPr lang="en-CA" b="1" dirty="0">
                <a:latin typeface="JetBrains Mono"/>
                <a:ea typeface="JetBrains Mono"/>
                <a:cs typeface="JetBrains Mono"/>
                <a:sym typeface="JetBrains Mono"/>
              </a:rPr>
              <a:t> </a:t>
            </a:r>
            <a:r>
              <a:rPr lang="fr-FR" b="1" dirty="0">
                <a:latin typeface="JetBrains Mono"/>
                <a:ea typeface="JetBrains Mono"/>
                <a:cs typeface="JetBrains Mono"/>
                <a:sym typeface="JetBrains Mono"/>
              </a:rPr>
              <a:t>signifie Becquerel, qui mesure quoi ?</a:t>
            </a:r>
            <a:endParaRPr b="1" dirty="0">
              <a:latin typeface="JetBrains Mono"/>
              <a:ea typeface="JetBrains Mono"/>
              <a:cs typeface="JetBrains Mono"/>
              <a:sym typeface="JetBrains Mono"/>
            </a:endParaRPr>
          </a:p>
        </p:txBody>
      </p:sp>
      <p:pic>
        <p:nvPicPr>
          <p:cNvPr id="555" name="Google Shape;555;p56"/>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556" name="Google Shape;556;p56"/>
          <p:cNvSpPr txBox="1"/>
          <p:nvPr/>
        </p:nvSpPr>
        <p:spPr>
          <a:xfrm>
            <a:off x="2105533" y="2929200"/>
            <a:ext cx="3805062"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dirty="0">
                <a:solidFill>
                  <a:schemeClr val="dk1"/>
                </a:solidFill>
                <a:latin typeface="JetBrains Mono"/>
                <a:ea typeface="JetBrains Mono"/>
                <a:cs typeface="JetBrains Mono"/>
                <a:sym typeface="JetBrains Mono"/>
              </a:rPr>
              <a:t> Les </a:t>
            </a:r>
            <a:r>
              <a:rPr lang="en-CA" sz="2400" dirty="0" err="1">
                <a:solidFill>
                  <a:schemeClr val="dk1"/>
                </a:solidFill>
                <a:latin typeface="JetBrains Mono"/>
                <a:ea typeface="JetBrains Mono"/>
                <a:cs typeface="JetBrains Mono"/>
                <a:sym typeface="JetBrains Mono"/>
              </a:rPr>
              <a:t>ondes</a:t>
            </a:r>
            <a:r>
              <a:rPr lang="en-CA" sz="2400" dirty="0">
                <a:solidFill>
                  <a:schemeClr val="dk1"/>
                </a:solidFill>
                <a:latin typeface="JetBrains Mono"/>
                <a:ea typeface="JetBrains Mono"/>
                <a:cs typeface="JetBrains Mono"/>
                <a:sym typeface="JetBrains Mono"/>
              </a:rPr>
              <a:t> radio</a:t>
            </a:r>
            <a:endParaRPr sz="2400" dirty="0">
              <a:solidFill>
                <a:schemeClr val="dk1"/>
              </a:solidFill>
              <a:latin typeface="JetBrains Mono"/>
              <a:ea typeface="JetBrains Mono"/>
              <a:cs typeface="JetBrains Mono"/>
              <a:sym typeface="JetBrains Mono"/>
            </a:endParaRPr>
          </a:p>
        </p:txBody>
      </p:sp>
      <p:pic>
        <p:nvPicPr>
          <p:cNvPr id="557" name="Google Shape;557;p56"/>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558" name="Google Shape;558;p56"/>
          <p:cNvSpPr txBox="1"/>
          <p:nvPr/>
        </p:nvSpPr>
        <p:spPr>
          <a:xfrm>
            <a:off x="6482111" y="2886525"/>
            <a:ext cx="3697406"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B. </a:t>
            </a:r>
            <a:r>
              <a:rPr lang="en-CA" sz="2400" dirty="0">
                <a:solidFill>
                  <a:schemeClr val="dk1"/>
                </a:solidFill>
                <a:latin typeface="JetBrains Mono"/>
                <a:ea typeface="JetBrains Mono"/>
                <a:cs typeface="JetBrains Mono"/>
                <a:sym typeface="JetBrains Mono"/>
              </a:rPr>
              <a:t>Le concentration de radon</a:t>
            </a:r>
            <a:endParaRPr sz="2400" dirty="0">
              <a:solidFill>
                <a:srgbClr val="191919"/>
              </a:solidFill>
              <a:latin typeface="JetBrains Mono"/>
              <a:ea typeface="JetBrains Mono"/>
              <a:cs typeface="JetBrains Mono"/>
              <a:sym typeface="JetBrains Mono"/>
            </a:endParaRPr>
          </a:p>
        </p:txBody>
      </p:sp>
      <p:pic>
        <p:nvPicPr>
          <p:cNvPr id="559" name="Google Shape;559;p56"/>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560" name="Google Shape;560;p56"/>
          <p:cNvSpPr txBox="1"/>
          <p:nvPr/>
        </p:nvSpPr>
        <p:spPr>
          <a:xfrm>
            <a:off x="2257975" y="47790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C. </a:t>
            </a:r>
            <a:r>
              <a:rPr lang="en-CA" sz="2400" dirty="0">
                <a:solidFill>
                  <a:schemeClr val="dk1"/>
                </a:solidFill>
                <a:latin typeface="JetBrains Mono"/>
                <a:ea typeface="JetBrains Mono"/>
                <a:cs typeface="JetBrains Mono"/>
                <a:sym typeface="JetBrains Mono"/>
              </a:rPr>
              <a:t>La </a:t>
            </a:r>
            <a:r>
              <a:rPr lang="en-CA" sz="2400" dirty="0" err="1">
                <a:solidFill>
                  <a:schemeClr val="dk1"/>
                </a:solidFill>
                <a:latin typeface="JetBrains Mono"/>
                <a:ea typeface="JetBrains Mono"/>
                <a:cs typeface="JetBrains Mono"/>
                <a:sym typeface="JetBrains Mono"/>
              </a:rPr>
              <a:t>carence</a:t>
            </a:r>
            <a:r>
              <a:rPr lang="en-CA" sz="2400" dirty="0">
                <a:solidFill>
                  <a:schemeClr val="dk1"/>
                </a:solidFill>
                <a:latin typeface="JetBrains Mono"/>
                <a:ea typeface="JetBrains Mono"/>
                <a:cs typeface="JetBrains Mono"/>
                <a:sym typeface="JetBrains Mono"/>
              </a:rPr>
              <a:t> </a:t>
            </a:r>
            <a:r>
              <a:rPr lang="en-CA" sz="2400" dirty="0" err="1">
                <a:solidFill>
                  <a:schemeClr val="dk1"/>
                </a:solidFill>
                <a:latin typeface="JetBrains Mono"/>
                <a:ea typeface="JetBrains Mono"/>
                <a:cs typeface="JetBrains Mono"/>
                <a:sym typeface="JetBrains Mono"/>
              </a:rPr>
              <a:t>en</a:t>
            </a:r>
            <a:r>
              <a:rPr lang="en-CA" sz="2400" dirty="0">
                <a:solidFill>
                  <a:schemeClr val="dk1"/>
                </a:solidFill>
                <a:latin typeface="JetBrains Mono"/>
                <a:ea typeface="JetBrains Mono"/>
                <a:cs typeface="JetBrains Mono"/>
                <a:sym typeface="JetBrains Mono"/>
              </a:rPr>
              <a:t> </a:t>
            </a:r>
            <a:r>
              <a:rPr lang="en-CA" sz="2400" dirty="0" err="1">
                <a:solidFill>
                  <a:schemeClr val="dk1"/>
                </a:solidFill>
                <a:latin typeface="JetBrains Mono"/>
                <a:ea typeface="JetBrains Mono"/>
                <a:cs typeface="JetBrains Mono"/>
                <a:sym typeface="JetBrains Mono"/>
              </a:rPr>
              <a:t>oxygène</a:t>
            </a:r>
            <a:endParaRPr sz="2400" dirty="0">
              <a:solidFill>
                <a:srgbClr val="191919"/>
              </a:solidFill>
              <a:latin typeface="JetBrains Mono"/>
              <a:ea typeface="JetBrains Mono"/>
              <a:cs typeface="JetBrains Mono"/>
              <a:sym typeface="JetBrains Mono"/>
            </a:endParaRPr>
          </a:p>
        </p:txBody>
      </p:sp>
      <p:pic>
        <p:nvPicPr>
          <p:cNvPr id="561" name="Google Shape;561;p56"/>
          <p:cNvPicPr preferRelativeResize="0"/>
          <p:nvPr/>
        </p:nvPicPr>
        <p:blipFill>
          <a:blip r:embed="rId3">
            <a:alphaModFix/>
          </a:blip>
          <a:stretch>
            <a:fillRect/>
          </a:stretch>
        </p:blipFill>
        <p:spPr>
          <a:xfrm>
            <a:off x="6482111" y="4472530"/>
            <a:ext cx="4105678" cy="1508337"/>
          </a:xfrm>
          <a:prstGeom prst="rect">
            <a:avLst/>
          </a:prstGeom>
          <a:noFill/>
          <a:ln>
            <a:noFill/>
          </a:ln>
        </p:spPr>
      </p:pic>
      <p:sp>
        <p:nvSpPr>
          <p:cNvPr id="562" name="Google Shape;562;p56"/>
          <p:cNvSpPr txBox="1"/>
          <p:nvPr/>
        </p:nvSpPr>
        <p:spPr>
          <a:xfrm>
            <a:off x="6609347" y="4779050"/>
            <a:ext cx="3978442"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ExtraBold"/>
                <a:ea typeface="JetBrains Mono ExtraBold"/>
                <a:cs typeface="JetBrains Mono ExtraBold"/>
                <a:sym typeface="JetBrains Mono ExtraBold"/>
              </a:rPr>
              <a:t>D. </a:t>
            </a:r>
            <a:r>
              <a:rPr lang="en-CA" sz="2400" dirty="0">
                <a:solidFill>
                  <a:schemeClr val="dk1"/>
                </a:solidFill>
                <a:latin typeface="JetBrains Mono ExtraBold"/>
                <a:ea typeface="JetBrains Mono ExtraBold"/>
                <a:cs typeface="JetBrains Mono ExtraBold"/>
                <a:sym typeface="JetBrains Mono ExtraBold"/>
              </a:rPr>
              <a:t>La </a:t>
            </a:r>
            <a:r>
              <a:rPr lang="en-CA" sz="2400" dirty="0" err="1">
                <a:solidFill>
                  <a:schemeClr val="dk1"/>
                </a:solidFill>
                <a:latin typeface="JetBrains Mono ExtraBold"/>
                <a:ea typeface="JetBrains Mono ExtraBold"/>
                <a:cs typeface="JetBrains Mono ExtraBold"/>
                <a:sym typeface="JetBrains Mono ExtraBold"/>
              </a:rPr>
              <a:t>désintégration</a:t>
            </a:r>
            <a:r>
              <a:rPr lang="en-CA" sz="2400" dirty="0">
                <a:solidFill>
                  <a:schemeClr val="dk1"/>
                </a:solidFill>
                <a:latin typeface="JetBrains Mono ExtraBold"/>
                <a:ea typeface="JetBrains Mono ExtraBold"/>
                <a:cs typeface="JetBrains Mono ExtraBold"/>
                <a:sym typeface="JetBrains Mono ExtraBold"/>
              </a:rPr>
              <a:t> radioactive</a:t>
            </a:r>
            <a:endParaRPr sz="2100" dirty="0">
              <a:solidFill>
                <a:srgbClr val="191919"/>
              </a:solidFill>
              <a:latin typeface="JetBrains Mono ExtraBold"/>
              <a:ea typeface="JetBrains Mono ExtraBold"/>
              <a:cs typeface="JetBrains Mono ExtraBold"/>
              <a:sym typeface="JetBrains Mono ExtraBold"/>
            </a:endParaRPr>
          </a:p>
        </p:txBody>
      </p:sp>
      <p:pic>
        <p:nvPicPr>
          <p:cNvPr id="563" name="Google Shape;563;p56"/>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9C0D927D-E811-9DAE-9C32-B8D87802E383}"/>
              </a:ext>
            </a:extLst>
          </p:cNvPr>
          <p:cNvPicPr preferRelativeResize="0"/>
          <p:nvPr/>
        </p:nvPicPr>
        <p:blipFill>
          <a:blip r:embed="rId5">
            <a:alphaModFix/>
            <a:duotone>
              <a:schemeClr val="accent6">
                <a:shade val="45000"/>
                <a:satMod val="135000"/>
              </a:schemeClr>
              <a:prstClr val="white"/>
            </a:duotone>
          </a:blip>
          <a:stretch>
            <a:fillRect/>
          </a:stretch>
        </p:blipFill>
        <p:spPr>
          <a:xfrm>
            <a:off x="9400756" y="5240898"/>
            <a:ext cx="778761" cy="5087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7"/>
          <p:cNvSpPr txBox="1">
            <a:spLocks noGrp="1"/>
          </p:cNvSpPr>
          <p:nvPr>
            <p:ph type="title"/>
          </p:nvPr>
        </p:nvSpPr>
        <p:spPr>
          <a:xfrm>
            <a:off x="2001350" y="746125"/>
            <a:ext cx="8472600" cy="1325700"/>
          </a:xfrm>
          <a:prstGeom prst="rect">
            <a:avLst/>
          </a:prstGeom>
          <a:noFill/>
          <a:ln>
            <a:noFill/>
          </a:ln>
        </p:spPr>
        <p:txBody>
          <a:bodyPr spcFirstLastPara="1" wrap="square" lIns="91425" tIns="45700" rIns="91425" bIns="45700" anchor="ctr" anchorCtr="0">
            <a:normAutofit/>
          </a:bodyPr>
          <a:lstStyle/>
          <a:p>
            <a:pPr lvl="0" algn="ctr">
              <a:buSzPts val="4400"/>
            </a:pPr>
            <a:r>
              <a:rPr lang="en-CA" b="1" dirty="0">
                <a:latin typeface="JetBrains Mono"/>
                <a:ea typeface="JetBrains Mono"/>
                <a:cs typeface="JetBrains Mono"/>
                <a:sym typeface="JetBrains Mono"/>
              </a:rPr>
              <a:t>8. </a:t>
            </a:r>
            <a:r>
              <a:rPr lang="en-CA" b="1" dirty="0" err="1">
                <a:latin typeface="JetBrains Mono"/>
                <a:ea typeface="JetBrains Mono"/>
                <a:cs typeface="JetBrains Mono"/>
                <a:sym typeface="JetBrains Mono"/>
              </a:rPr>
              <a:t>L’atténuation</a:t>
            </a:r>
            <a:r>
              <a:rPr lang="en-CA" b="1" dirty="0">
                <a:latin typeface="JetBrains Mono"/>
                <a:ea typeface="JetBrains Mono"/>
                <a:cs typeface="JetBrains Mono"/>
                <a:sym typeface="JetBrains Mono"/>
              </a:rPr>
              <a:t> du radon </a:t>
            </a:r>
            <a:r>
              <a:rPr lang="en-CA" b="1" dirty="0" err="1">
                <a:latin typeface="JetBrains Mono"/>
                <a:ea typeface="JetBrains Mono"/>
                <a:cs typeface="JetBrains Mono"/>
                <a:sym typeface="JetBrains Mono"/>
              </a:rPr>
              <a:t>signifie</a:t>
            </a:r>
            <a:r>
              <a:rPr lang="en-CA" b="1" dirty="0">
                <a:latin typeface="JetBrains Mono"/>
                <a:ea typeface="JetBrains Mono"/>
                <a:cs typeface="JetBrains Mono"/>
                <a:sym typeface="JetBrains Mono"/>
              </a:rPr>
              <a:t>...</a:t>
            </a:r>
            <a:endParaRPr b="1" dirty="0">
              <a:latin typeface="JetBrains Mono"/>
              <a:ea typeface="JetBrains Mono"/>
              <a:cs typeface="JetBrains Mono"/>
              <a:sym typeface="JetBrains Mono"/>
            </a:endParaRPr>
          </a:p>
        </p:txBody>
      </p:sp>
      <p:pic>
        <p:nvPicPr>
          <p:cNvPr id="571" name="Google Shape;571;p57"/>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572" name="Google Shape;572;p57"/>
          <p:cNvSpPr txBox="1"/>
          <p:nvPr/>
        </p:nvSpPr>
        <p:spPr>
          <a:xfrm>
            <a:off x="2433275" y="2810325"/>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dirty="0">
                <a:solidFill>
                  <a:schemeClr val="dk1"/>
                </a:solidFill>
                <a:latin typeface="JetBrains Mono"/>
                <a:ea typeface="JetBrains Mono"/>
                <a:cs typeface="JetBrains Mono"/>
                <a:sym typeface="JetBrains Mono"/>
              </a:rPr>
              <a:t> </a:t>
            </a:r>
            <a:r>
              <a:rPr lang="fr-FR" sz="2400" dirty="0">
                <a:solidFill>
                  <a:schemeClr val="dk1"/>
                </a:solidFill>
                <a:latin typeface="JetBrains Mono"/>
                <a:ea typeface="JetBrains Mono"/>
                <a:cs typeface="JetBrains Mono"/>
                <a:sym typeface="JetBrains Mono"/>
              </a:rPr>
              <a:t>Réduire les concentrations de radon</a:t>
            </a:r>
            <a:endParaRPr sz="2400" dirty="0">
              <a:solidFill>
                <a:schemeClr val="dk1"/>
              </a:solidFill>
              <a:latin typeface="JetBrains Mono"/>
              <a:ea typeface="JetBrains Mono"/>
              <a:cs typeface="JetBrains Mono"/>
              <a:sym typeface="JetBrains Mono"/>
            </a:endParaRPr>
          </a:p>
        </p:txBody>
      </p:sp>
      <p:pic>
        <p:nvPicPr>
          <p:cNvPr id="573" name="Google Shape;573;p57"/>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574" name="Google Shape;574;p57"/>
          <p:cNvSpPr txBox="1"/>
          <p:nvPr/>
        </p:nvSpPr>
        <p:spPr>
          <a:xfrm>
            <a:off x="6701857" y="2886525"/>
            <a:ext cx="3477660"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B. </a:t>
            </a:r>
            <a:r>
              <a:rPr lang="fr-FR" sz="2400" dirty="0">
                <a:solidFill>
                  <a:schemeClr val="dk1"/>
                </a:solidFill>
                <a:latin typeface="JetBrains Mono"/>
                <a:ea typeface="JetBrains Mono"/>
                <a:cs typeface="JetBrains Mono"/>
                <a:sym typeface="JetBrains Mono"/>
              </a:rPr>
              <a:t>Mises à niveau des ménages</a:t>
            </a:r>
            <a:endParaRPr sz="2400" dirty="0">
              <a:solidFill>
                <a:srgbClr val="191919"/>
              </a:solidFill>
              <a:latin typeface="JetBrains Mono"/>
              <a:ea typeface="JetBrains Mono"/>
              <a:cs typeface="JetBrains Mono"/>
              <a:sym typeface="JetBrains Mono"/>
            </a:endParaRPr>
          </a:p>
        </p:txBody>
      </p:sp>
      <p:pic>
        <p:nvPicPr>
          <p:cNvPr id="575" name="Google Shape;575;p57"/>
          <p:cNvPicPr preferRelativeResize="0"/>
          <p:nvPr/>
        </p:nvPicPr>
        <p:blipFill>
          <a:blip r:embed="rId3">
            <a:alphaModFix/>
          </a:blip>
          <a:stretch>
            <a:fillRect/>
          </a:stretch>
        </p:blipFill>
        <p:spPr>
          <a:xfrm>
            <a:off x="2006773" y="4486730"/>
            <a:ext cx="3805062" cy="1625145"/>
          </a:xfrm>
          <a:prstGeom prst="rect">
            <a:avLst/>
          </a:prstGeom>
          <a:noFill/>
          <a:ln>
            <a:noFill/>
          </a:ln>
        </p:spPr>
      </p:pic>
      <p:sp>
        <p:nvSpPr>
          <p:cNvPr id="576" name="Google Shape;576;p57"/>
          <p:cNvSpPr txBox="1"/>
          <p:nvPr/>
        </p:nvSpPr>
        <p:spPr>
          <a:xfrm>
            <a:off x="2257974" y="4779050"/>
            <a:ext cx="3838025"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C. </a:t>
            </a:r>
            <a:r>
              <a:rPr lang="en-CA" sz="2400" dirty="0" err="1">
                <a:solidFill>
                  <a:schemeClr val="dk1"/>
                </a:solidFill>
                <a:latin typeface="JetBrains Mono"/>
                <a:ea typeface="JetBrains Mono"/>
                <a:cs typeface="JetBrains Mono"/>
                <a:sym typeface="JetBrains Mono"/>
              </a:rPr>
              <a:t>Éliminer</a:t>
            </a:r>
            <a:r>
              <a:rPr lang="en-CA" sz="2400" dirty="0">
                <a:solidFill>
                  <a:schemeClr val="dk1"/>
                </a:solidFill>
                <a:latin typeface="JetBrains Mono"/>
                <a:ea typeface="JetBrains Mono"/>
                <a:cs typeface="JetBrains Mono"/>
                <a:sym typeface="JetBrains Mono"/>
              </a:rPr>
              <a:t> </a:t>
            </a:r>
            <a:r>
              <a:rPr lang="en-CA" sz="2400" dirty="0" err="1">
                <a:solidFill>
                  <a:schemeClr val="dk1"/>
                </a:solidFill>
                <a:latin typeface="JetBrains Mono"/>
                <a:ea typeface="JetBrains Mono"/>
                <a:cs typeface="JetBrains Mono"/>
                <a:sym typeface="JetBrains Mono"/>
              </a:rPr>
              <a:t>complètement</a:t>
            </a:r>
            <a:r>
              <a:rPr lang="en-CA" sz="2400" dirty="0">
                <a:solidFill>
                  <a:schemeClr val="dk1"/>
                </a:solidFill>
                <a:latin typeface="JetBrains Mono"/>
                <a:ea typeface="JetBrains Mono"/>
                <a:cs typeface="JetBrains Mono"/>
                <a:sym typeface="JetBrains Mono"/>
              </a:rPr>
              <a:t> le radon</a:t>
            </a:r>
            <a:endParaRPr sz="2400" dirty="0">
              <a:solidFill>
                <a:srgbClr val="191919"/>
              </a:solidFill>
              <a:latin typeface="JetBrains Mono"/>
              <a:ea typeface="JetBrains Mono"/>
              <a:cs typeface="JetBrains Mono"/>
              <a:sym typeface="JetBrains Mono"/>
            </a:endParaRPr>
          </a:p>
        </p:txBody>
      </p:sp>
      <p:pic>
        <p:nvPicPr>
          <p:cNvPr id="577" name="Google Shape;577;p57"/>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578" name="Google Shape;578;p57"/>
          <p:cNvSpPr txBox="1"/>
          <p:nvPr/>
        </p:nvSpPr>
        <p:spPr>
          <a:xfrm>
            <a:off x="6752075" y="4764850"/>
            <a:ext cx="3106800"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D. </a:t>
            </a:r>
            <a:r>
              <a:rPr lang="en-CA" sz="2400" dirty="0">
                <a:solidFill>
                  <a:schemeClr val="dk1"/>
                </a:solidFill>
                <a:latin typeface="JetBrains Mono"/>
                <a:ea typeface="JetBrains Mono"/>
                <a:cs typeface="JetBrains Mono"/>
                <a:sym typeface="JetBrains Mono"/>
              </a:rPr>
              <a:t>Installation de ventilation</a:t>
            </a:r>
            <a:endParaRPr sz="2100" dirty="0">
              <a:solidFill>
                <a:srgbClr val="191919"/>
              </a:solidFill>
              <a:latin typeface="JetBrains Mono"/>
              <a:ea typeface="JetBrains Mono"/>
              <a:cs typeface="JetBrains Mono"/>
              <a:sym typeface="JetBrains Mono"/>
            </a:endParaRPr>
          </a:p>
        </p:txBody>
      </p:sp>
      <p:pic>
        <p:nvPicPr>
          <p:cNvPr id="579" name="Google Shape;579;p57"/>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7"/>
          <p:cNvSpPr txBox="1">
            <a:spLocks noGrp="1"/>
          </p:cNvSpPr>
          <p:nvPr>
            <p:ph type="title"/>
          </p:nvPr>
        </p:nvSpPr>
        <p:spPr>
          <a:xfrm>
            <a:off x="2001350" y="746125"/>
            <a:ext cx="8472600" cy="1325700"/>
          </a:xfrm>
          <a:prstGeom prst="rect">
            <a:avLst/>
          </a:prstGeom>
          <a:noFill/>
          <a:ln>
            <a:noFill/>
          </a:ln>
        </p:spPr>
        <p:txBody>
          <a:bodyPr spcFirstLastPara="1" wrap="square" lIns="91425" tIns="45700" rIns="91425" bIns="45700" anchor="ctr" anchorCtr="0">
            <a:normAutofit/>
          </a:bodyPr>
          <a:lstStyle/>
          <a:p>
            <a:pPr lvl="0" algn="ctr">
              <a:buSzPts val="4400"/>
            </a:pPr>
            <a:r>
              <a:rPr lang="en-CA" b="1" dirty="0">
                <a:latin typeface="JetBrains Mono"/>
                <a:ea typeface="JetBrains Mono"/>
                <a:cs typeface="JetBrains Mono"/>
                <a:sym typeface="JetBrains Mono"/>
              </a:rPr>
              <a:t>8. </a:t>
            </a:r>
            <a:r>
              <a:rPr lang="en-CA" b="1" dirty="0" err="1">
                <a:latin typeface="JetBrains Mono"/>
                <a:ea typeface="JetBrains Mono"/>
                <a:cs typeface="JetBrains Mono"/>
                <a:sym typeface="JetBrains Mono"/>
              </a:rPr>
              <a:t>L’atténuation</a:t>
            </a:r>
            <a:r>
              <a:rPr lang="en-CA" b="1" dirty="0">
                <a:latin typeface="JetBrains Mono"/>
                <a:ea typeface="JetBrains Mono"/>
                <a:cs typeface="JetBrains Mono"/>
                <a:sym typeface="JetBrains Mono"/>
              </a:rPr>
              <a:t> du radon </a:t>
            </a:r>
            <a:r>
              <a:rPr lang="en-CA" b="1" dirty="0" err="1">
                <a:latin typeface="JetBrains Mono"/>
                <a:ea typeface="JetBrains Mono"/>
                <a:cs typeface="JetBrains Mono"/>
                <a:sym typeface="JetBrains Mono"/>
              </a:rPr>
              <a:t>signifie</a:t>
            </a:r>
            <a:r>
              <a:rPr lang="en-CA" b="1" dirty="0">
                <a:latin typeface="JetBrains Mono"/>
                <a:ea typeface="JetBrains Mono"/>
                <a:cs typeface="JetBrains Mono"/>
                <a:sym typeface="JetBrains Mono"/>
              </a:rPr>
              <a:t>...</a:t>
            </a:r>
            <a:endParaRPr b="1" dirty="0">
              <a:latin typeface="JetBrains Mono"/>
              <a:ea typeface="JetBrains Mono"/>
              <a:cs typeface="JetBrains Mono"/>
              <a:sym typeface="JetBrains Mono"/>
            </a:endParaRPr>
          </a:p>
        </p:txBody>
      </p:sp>
      <p:pic>
        <p:nvPicPr>
          <p:cNvPr id="571" name="Google Shape;571;p57"/>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572" name="Google Shape;572;p57"/>
          <p:cNvSpPr txBox="1"/>
          <p:nvPr/>
        </p:nvSpPr>
        <p:spPr>
          <a:xfrm>
            <a:off x="2006773" y="2879853"/>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b="1" dirty="0">
                <a:solidFill>
                  <a:schemeClr val="dk1"/>
                </a:solidFill>
                <a:latin typeface="JetBrains Mono"/>
                <a:ea typeface="JetBrains Mono"/>
                <a:cs typeface="JetBrains Mono"/>
                <a:sym typeface="JetBrains Mono"/>
              </a:rPr>
              <a:t> </a:t>
            </a:r>
            <a:r>
              <a:rPr lang="fr-FR" sz="2400" b="1" dirty="0">
                <a:solidFill>
                  <a:schemeClr val="dk1"/>
                </a:solidFill>
                <a:latin typeface="JetBrains Mono"/>
                <a:ea typeface="JetBrains Mono"/>
                <a:cs typeface="JetBrains Mono"/>
                <a:sym typeface="JetBrains Mono"/>
              </a:rPr>
              <a:t>Réduire les concentrations de radon</a:t>
            </a:r>
            <a:endParaRPr sz="2400" b="1" dirty="0">
              <a:solidFill>
                <a:schemeClr val="dk1"/>
              </a:solidFill>
              <a:latin typeface="JetBrains Mono"/>
              <a:ea typeface="JetBrains Mono"/>
              <a:cs typeface="JetBrains Mono"/>
              <a:sym typeface="JetBrains Mono"/>
            </a:endParaRPr>
          </a:p>
        </p:txBody>
      </p:sp>
      <p:pic>
        <p:nvPicPr>
          <p:cNvPr id="573" name="Google Shape;573;p57"/>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574" name="Google Shape;574;p57"/>
          <p:cNvSpPr txBox="1"/>
          <p:nvPr/>
        </p:nvSpPr>
        <p:spPr>
          <a:xfrm>
            <a:off x="6701857" y="2886525"/>
            <a:ext cx="3477660"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B. </a:t>
            </a:r>
            <a:r>
              <a:rPr lang="fr-FR" sz="2400" dirty="0">
                <a:solidFill>
                  <a:schemeClr val="dk1"/>
                </a:solidFill>
                <a:latin typeface="JetBrains Mono"/>
                <a:ea typeface="JetBrains Mono"/>
                <a:cs typeface="JetBrains Mono"/>
                <a:sym typeface="JetBrains Mono"/>
              </a:rPr>
              <a:t>Mises à niveau des ménages</a:t>
            </a:r>
            <a:endParaRPr sz="2400" dirty="0">
              <a:solidFill>
                <a:srgbClr val="191919"/>
              </a:solidFill>
              <a:latin typeface="JetBrains Mono"/>
              <a:ea typeface="JetBrains Mono"/>
              <a:cs typeface="JetBrains Mono"/>
              <a:sym typeface="JetBrains Mono"/>
            </a:endParaRPr>
          </a:p>
        </p:txBody>
      </p:sp>
      <p:pic>
        <p:nvPicPr>
          <p:cNvPr id="575" name="Google Shape;575;p57"/>
          <p:cNvPicPr preferRelativeResize="0"/>
          <p:nvPr/>
        </p:nvPicPr>
        <p:blipFill>
          <a:blip r:embed="rId3">
            <a:alphaModFix/>
          </a:blip>
          <a:stretch>
            <a:fillRect/>
          </a:stretch>
        </p:blipFill>
        <p:spPr>
          <a:xfrm>
            <a:off x="2006773" y="4486730"/>
            <a:ext cx="3805062" cy="1625145"/>
          </a:xfrm>
          <a:prstGeom prst="rect">
            <a:avLst/>
          </a:prstGeom>
          <a:noFill/>
          <a:ln>
            <a:noFill/>
          </a:ln>
        </p:spPr>
      </p:pic>
      <p:sp>
        <p:nvSpPr>
          <p:cNvPr id="576" name="Google Shape;576;p57"/>
          <p:cNvSpPr txBox="1"/>
          <p:nvPr/>
        </p:nvSpPr>
        <p:spPr>
          <a:xfrm>
            <a:off x="2257974" y="4779050"/>
            <a:ext cx="3838025"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C. </a:t>
            </a:r>
            <a:r>
              <a:rPr lang="en-CA" sz="2400" dirty="0" err="1">
                <a:solidFill>
                  <a:schemeClr val="dk1"/>
                </a:solidFill>
                <a:latin typeface="JetBrains Mono"/>
                <a:ea typeface="JetBrains Mono"/>
                <a:cs typeface="JetBrains Mono"/>
                <a:sym typeface="JetBrains Mono"/>
              </a:rPr>
              <a:t>Éliminer</a:t>
            </a:r>
            <a:r>
              <a:rPr lang="en-CA" sz="2400" dirty="0">
                <a:solidFill>
                  <a:schemeClr val="dk1"/>
                </a:solidFill>
                <a:latin typeface="JetBrains Mono"/>
                <a:ea typeface="JetBrains Mono"/>
                <a:cs typeface="JetBrains Mono"/>
                <a:sym typeface="JetBrains Mono"/>
              </a:rPr>
              <a:t> </a:t>
            </a:r>
            <a:r>
              <a:rPr lang="en-CA" sz="2400" dirty="0" err="1">
                <a:solidFill>
                  <a:schemeClr val="dk1"/>
                </a:solidFill>
                <a:latin typeface="JetBrains Mono"/>
                <a:ea typeface="JetBrains Mono"/>
                <a:cs typeface="JetBrains Mono"/>
                <a:sym typeface="JetBrains Mono"/>
              </a:rPr>
              <a:t>complètement</a:t>
            </a:r>
            <a:r>
              <a:rPr lang="en-CA" sz="2400" dirty="0">
                <a:solidFill>
                  <a:schemeClr val="dk1"/>
                </a:solidFill>
                <a:latin typeface="JetBrains Mono"/>
                <a:ea typeface="JetBrains Mono"/>
                <a:cs typeface="JetBrains Mono"/>
                <a:sym typeface="JetBrains Mono"/>
              </a:rPr>
              <a:t> le radon</a:t>
            </a:r>
            <a:endParaRPr sz="2400" dirty="0">
              <a:solidFill>
                <a:srgbClr val="191919"/>
              </a:solidFill>
              <a:latin typeface="JetBrains Mono"/>
              <a:ea typeface="JetBrains Mono"/>
              <a:cs typeface="JetBrains Mono"/>
              <a:sym typeface="JetBrains Mono"/>
            </a:endParaRPr>
          </a:p>
        </p:txBody>
      </p:sp>
      <p:pic>
        <p:nvPicPr>
          <p:cNvPr id="577" name="Google Shape;577;p57"/>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578" name="Google Shape;578;p57"/>
          <p:cNvSpPr txBox="1"/>
          <p:nvPr/>
        </p:nvSpPr>
        <p:spPr>
          <a:xfrm>
            <a:off x="6752075" y="4764850"/>
            <a:ext cx="3106800"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D. </a:t>
            </a:r>
            <a:r>
              <a:rPr lang="en-CA" sz="2400" dirty="0">
                <a:solidFill>
                  <a:schemeClr val="dk1"/>
                </a:solidFill>
                <a:latin typeface="JetBrains Mono"/>
                <a:ea typeface="JetBrains Mono"/>
                <a:cs typeface="JetBrains Mono"/>
                <a:sym typeface="JetBrains Mono"/>
              </a:rPr>
              <a:t>Installation de ventilation</a:t>
            </a:r>
            <a:endParaRPr sz="2100" dirty="0">
              <a:solidFill>
                <a:srgbClr val="191919"/>
              </a:solidFill>
              <a:latin typeface="JetBrains Mono"/>
              <a:ea typeface="JetBrains Mono"/>
              <a:cs typeface="JetBrains Mono"/>
              <a:sym typeface="JetBrains Mono"/>
            </a:endParaRPr>
          </a:p>
        </p:txBody>
      </p:sp>
      <p:pic>
        <p:nvPicPr>
          <p:cNvPr id="579" name="Google Shape;579;p57"/>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34EAD520-510A-E98A-AA13-16CBED5C68F8}"/>
              </a:ext>
            </a:extLst>
          </p:cNvPr>
          <p:cNvPicPr preferRelativeResize="0"/>
          <p:nvPr/>
        </p:nvPicPr>
        <p:blipFill>
          <a:blip r:embed="rId5">
            <a:alphaModFix/>
            <a:duotone>
              <a:schemeClr val="accent6">
                <a:shade val="45000"/>
                <a:satMod val="135000"/>
              </a:schemeClr>
              <a:prstClr val="white"/>
            </a:duotone>
          </a:blip>
          <a:stretch>
            <a:fillRect/>
          </a:stretch>
        </p:blipFill>
        <p:spPr>
          <a:xfrm>
            <a:off x="5106044" y="2763402"/>
            <a:ext cx="778761" cy="508775"/>
          </a:xfrm>
          <a:prstGeom prst="rect">
            <a:avLst/>
          </a:prstGeom>
          <a:noFill/>
          <a:ln>
            <a:noFill/>
          </a:ln>
        </p:spPr>
      </p:pic>
    </p:spTree>
    <p:extLst>
      <p:ext uri="{BB962C8B-B14F-4D97-AF65-F5344CB8AC3E}">
        <p14:creationId xmlns:p14="http://schemas.microsoft.com/office/powerpoint/2010/main" val="2056042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9"/>
          <p:cNvSpPr txBox="1">
            <a:spLocks noGrp="1"/>
          </p:cNvSpPr>
          <p:nvPr>
            <p:ph type="title"/>
          </p:nvPr>
        </p:nvSpPr>
        <p:spPr>
          <a:xfrm>
            <a:off x="1995376" y="724125"/>
            <a:ext cx="8472600" cy="1325700"/>
          </a:xfrm>
          <a:prstGeom prst="rect">
            <a:avLst/>
          </a:prstGeom>
          <a:noFill/>
          <a:ln>
            <a:noFill/>
          </a:ln>
        </p:spPr>
        <p:txBody>
          <a:bodyPr spcFirstLastPara="1" wrap="square" lIns="91425" tIns="45700" rIns="91425" bIns="45700" anchor="ctr" anchorCtr="0">
            <a:normAutofit fontScale="90000"/>
          </a:bodyPr>
          <a:lstStyle/>
          <a:p>
            <a:pPr lvl="0" algn="ctr">
              <a:buSzPct val="118918"/>
            </a:pPr>
            <a:r>
              <a:rPr lang="en-CA" b="1" dirty="0">
                <a:latin typeface="JetBrains Mono"/>
                <a:ea typeface="JetBrains Mono"/>
                <a:cs typeface="JetBrains Mono"/>
                <a:sym typeface="JetBrains Mono"/>
              </a:rPr>
              <a:t>9. </a:t>
            </a:r>
            <a:r>
              <a:rPr lang="fr-FR" b="1" dirty="0">
                <a:latin typeface="JetBrains Mono"/>
                <a:ea typeface="JetBrains Mono"/>
                <a:cs typeface="JetBrains Mono"/>
                <a:sym typeface="JetBrains Mono"/>
              </a:rPr>
              <a:t>Le radon pénètre dans les bâtiments en raison d’une différence d’air différentielle.</a:t>
            </a:r>
            <a:br>
              <a:rPr lang="fr-FR" b="1" dirty="0">
                <a:latin typeface="JetBrains Mono"/>
                <a:ea typeface="JetBrains Mono"/>
                <a:cs typeface="JetBrains Mono"/>
                <a:sym typeface="JetBrains Mono"/>
              </a:rPr>
            </a:br>
            <a:endParaRPr b="1" dirty="0">
              <a:latin typeface="JetBrains Mono"/>
              <a:ea typeface="JetBrains Mono"/>
              <a:cs typeface="JetBrains Mono"/>
              <a:sym typeface="JetBrains Mono"/>
            </a:endParaRPr>
          </a:p>
          <a:p>
            <a:pPr lvl="0" algn="ctr">
              <a:buSzPct val="118918"/>
            </a:pPr>
            <a:r>
              <a:rPr lang="en-CA" b="1" dirty="0" err="1">
                <a:latin typeface="JetBrains Mono"/>
                <a:ea typeface="JetBrains Mono"/>
                <a:cs typeface="JetBrains Mono"/>
                <a:sym typeface="JetBrains Mono"/>
              </a:rPr>
              <a:t>Choisissez</a:t>
            </a:r>
            <a:r>
              <a:rPr lang="en-CA" b="1" dirty="0">
                <a:latin typeface="JetBrains Mono"/>
                <a:ea typeface="JetBrains Mono"/>
                <a:cs typeface="JetBrains Mono"/>
                <a:sym typeface="JetBrains Mono"/>
              </a:rPr>
              <a:t> </a:t>
            </a:r>
            <a:r>
              <a:rPr lang="en-CA" b="1" dirty="0" err="1">
                <a:latin typeface="JetBrains Mono"/>
                <a:ea typeface="JetBrains Mono"/>
                <a:cs typeface="JetBrains Mono"/>
                <a:sym typeface="JetBrains Mono"/>
              </a:rPr>
              <a:t>ce</a:t>
            </a:r>
            <a:r>
              <a:rPr lang="en-CA" b="1" dirty="0">
                <a:latin typeface="JetBrains Mono"/>
                <a:ea typeface="JetBrains Mono"/>
                <a:cs typeface="JetBrains Mono"/>
                <a:sym typeface="JetBrains Mono"/>
              </a:rPr>
              <a:t> qui </a:t>
            </a:r>
            <a:r>
              <a:rPr lang="en-CA" b="1" dirty="0" err="1">
                <a:latin typeface="JetBrains Mono"/>
                <a:ea typeface="JetBrains Mono"/>
                <a:cs typeface="JetBrains Mono"/>
                <a:sym typeface="JetBrains Mono"/>
              </a:rPr>
              <a:t>s’applique</a:t>
            </a:r>
            <a:r>
              <a:rPr lang="en-CA" b="1" dirty="0">
                <a:latin typeface="JetBrains Mono"/>
                <a:ea typeface="JetBrains Mono"/>
                <a:cs typeface="JetBrains Mono"/>
                <a:sym typeface="JetBrains Mono"/>
              </a:rPr>
              <a:t>.</a:t>
            </a:r>
            <a:endParaRPr b="1" dirty="0">
              <a:latin typeface="JetBrains Mono"/>
              <a:ea typeface="JetBrains Mono"/>
              <a:cs typeface="JetBrains Mono"/>
              <a:sym typeface="JetBrains Mono"/>
            </a:endParaRPr>
          </a:p>
        </p:txBody>
      </p:sp>
      <p:pic>
        <p:nvPicPr>
          <p:cNvPr id="602" name="Google Shape;602;p59"/>
          <p:cNvPicPr preferRelativeResize="0"/>
          <p:nvPr/>
        </p:nvPicPr>
        <p:blipFill>
          <a:blip r:embed="rId3">
            <a:alphaModFix/>
          </a:blip>
          <a:stretch>
            <a:fillRect/>
          </a:stretch>
        </p:blipFill>
        <p:spPr>
          <a:xfrm>
            <a:off x="2162023" y="3157680"/>
            <a:ext cx="3805062" cy="1508337"/>
          </a:xfrm>
          <a:prstGeom prst="rect">
            <a:avLst/>
          </a:prstGeom>
          <a:noFill/>
          <a:ln>
            <a:noFill/>
          </a:ln>
        </p:spPr>
      </p:pic>
      <p:sp>
        <p:nvSpPr>
          <p:cNvPr id="603" name="Google Shape;603;p59"/>
          <p:cNvSpPr txBox="1"/>
          <p:nvPr/>
        </p:nvSpPr>
        <p:spPr>
          <a:xfrm>
            <a:off x="2371775" y="3373800"/>
            <a:ext cx="3360300" cy="999600"/>
          </a:xfrm>
          <a:prstGeom prst="rect">
            <a:avLst/>
          </a:prstGeom>
          <a:noFill/>
          <a:ln>
            <a:noFill/>
          </a:ln>
        </p:spPr>
        <p:txBody>
          <a:bodyPr spcFirstLastPara="1" wrap="square" lIns="91425" tIns="91425" rIns="91425" bIns="91425" anchor="t" anchorCtr="0">
            <a:noAutofit/>
          </a:bodyPr>
          <a:lstStyle/>
          <a:p>
            <a:pPr marL="457200" lvl="0" indent="-342900">
              <a:lnSpc>
                <a:spcPct val="90000"/>
              </a:lnSpc>
              <a:spcAft>
                <a:spcPts val="1600"/>
              </a:spcAft>
              <a:buClr>
                <a:schemeClr val="dk1"/>
              </a:buClr>
              <a:buSzPts val="1800"/>
              <a:buFont typeface="JetBrains Mono"/>
              <a:buAutoNum type="alphaUcPeriod"/>
            </a:pPr>
            <a:r>
              <a:rPr lang="fr-FR" sz="1800" dirty="0">
                <a:solidFill>
                  <a:schemeClr val="dk1"/>
                </a:solidFill>
                <a:latin typeface="JetBrains Mono"/>
                <a:ea typeface="JetBrains Mono"/>
                <a:cs typeface="JetBrains Mono"/>
                <a:sym typeface="JetBrains Mono"/>
              </a:rPr>
              <a:t>La pression d’air dans votre maison est inférieure à celle du sol</a:t>
            </a:r>
            <a:endParaRPr sz="1800" dirty="0">
              <a:solidFill>
                <a:schemeClr val="dk1"/>
              </a:solidFill>
              <a:latin typeface="JetBrains Mono"/>
              <a:ea typeface="JetBrains Mono"/>
              <a:cs typeface="JetBrains Mono"/>
              <a:sym typeface="JetBrains Mono"/>
            </a:endParaRPr>
          </a:p>
        </p:txBody>
      </p:sp>
      <p:pic>
        <p:nvPicPr>
          <p:cNvPr id="604" name="Google Shape;604;p59"/>
          <p:cNvPicPr preferRelativeResize="0"/>
          <p:nvPr/>
        </p:nvPicPr>
        <p:blipFill>
          <a:blip r:embed="rId3">
            <a:alphaModFix/>
          </a:blip>
          <a:stretch>
            <a:fillRect/>
          </a:stretch>
        </p:blipFill>
        <p:spPr>
          <a:xfrm>
            <a:off x="6224905" y="3157680"/>
            <a:ext cx="3805062" cy="1508337"/>
          </a:xfrm>
          <a:prstGeom prst="rect">
            <a:avLst/>
          </a:prstGeom>
          <a:noFill/>
          <a:ln>
            <a:noFill/>
          </a:ln>
        </p:spPr>
      </p:pic>
      <p:sp>
        <p:nvSpPr>
          <p:cNvPr id="605" name="Google Shape;605;p59"/>
          <p:cNvSpPr txBox="1"/>
          <p:nvPr/>
        </p:nvSpPr>
        <p:spPr>
          <a:xfrm>
            <a:off x="6552299" y="3297600"/>
            <a:ext cx="3360300" cy="999600"/>
          </a:xfrm>
          <a:prstGeom prst="rect">
            <a:avLst/>
          </a:prstGeom>
          <a:noFill/>
          <a:ln>
            <a:noFill/>
          </a:ln>
        </p:spPr>
        <p:txBody>
          <a:bodyPr spcFirstLastPara="1" wrap="square" lIns="91425" tIns="91425" rIns="91425" bIns="91425" anchor="t" anchorCtr="0">
            <a:noAutofit/>
          </a:bodyPr>
          <a:lstStyle/>
          <a:p>
            <a:pPr lvl="0"/>
            <a:r>
              <a:rPr lang="en-CA" sz="1800" dirty="0">
                <a:solidFill>
                  <a:srgbClr val="191919"/>
                </a:solidFill>
                <a:latin typeface="JetBrains Mono"/>
                <a:ea typeface="JetBrains Mono"/>
                <a:cs typeface="JetBrains Mono"/>
                <a:sym typeface="JetBrains Mono"/>
              </a:rPr>
              <a:t>B. </a:t>
            </a:r>
            <a:r>
              <a:rPr lang="fr-FR" sz="1800" dirty="0">
                <a:solidFill>
                  <a:schemeClr val="dk1"/>
                </a:solidFill>
                <a:latin typeface="JetBrains Mono"/>
                <a:ea typeface="JetBrains Mono"/>
                <a:cs typeface="JetBrains Mono"/>
                <a:sym typeface="JetBrains Mono"/>
              </a:rPr>
              <a:t>La pression d’air dans votre maison est plus élevée que celle du sol</a:t>
            </a:r>
            <a:endParaRPr sz="1800" dirty="0">
              <a:solidFill>
                <a:srgbClr val="191919"/>
              </a:solidFill>
              <a:latin typeface="JetBrains Mono"/>
              <a:ea typeface="JetBrains Mono"/>
              <a:cs typeface="JetBrains Mono"/>
              <a:sym typeface="JetBrains Mono"/>
            </a:endParaRPr>
          </a:p>
        </p:txBody>
      </p:sp>
      <p:pic>
        <p:nvPicPr>
          <p:cNvPr id="606" name="Google Shape;606;p59"/>
          <p:cNvPicPr preferRelativeResize="0"/>
          <p:nvPr/>
        </p:nvPicPr>
        <p:blipFill>
          <a:blip r:embed="rId3">
            <a:alphaModFix/>
          </a:blip>
          <a:stretch>
            <a:fillRect/>
          </a:stretch>
        </p:blipFill>
        <p:spPr>
          <a:xfrm>
            <a:off x="4193473" y="4918155"/>
            <a:ext cx="3805062" cy="1508337"/>
          </a:xfrm>
          <a:prstGeom prst="rect">
            <a:avLst/>
          </a:prstGeom>
          <a:noFill/>
          <a:ln>
            <a:noFill/>
          </a:ln>
        </p:spPr>
      </p:pic>
      <p:sp>
        <p:nvSpPr>
          <p:cNvPr id="607" name="Google Shape;607;p59"/>
          <p:cNvSpPr txBox="1"/>
          <p:nvPr/>
        </p:nvSpPr>
        <p:spPr>
          <a:xfrm>
            <a:off x="4444675" y="5134275"/>
            <a:ext cx="3292800" cy="999600"/>
          </a:xfrm>
          <a:prstGeom prst="rect">
            <a:avLst/>
          </a:prstGeom>
          <a:noFill/>
          <a:ln>
            <a:noFill/>
          </a:ln>
        </p:spPr>
        <p:txBody>
          <a:bodyPr spcFirstLastPara="1" wrap="square" lIns="91425" tIns="91425" rIns="91425" bIns="91425" anchor="t" anchorCtr="0">
            <a:noAutofit/>
          </a:bodyPr>
          <a:lstStyle/>
          <a:p>
            <a:pPr lvl="0"/>
            <a:r>
              <a:rPr lang="en-CA" sz="1800" dirty="0">
                <a:solidFill>
                  <a:srgbClr val="191919"/>
                </a:solidFill>
                <a:latin typeface="JetBrains Mono"/>
                <a:ea typeface="JetBrains Mono"/>
                <a:cs typeface="JetBrains Mono"/>
                <a:sym typeface="JetBrains Mono"/>
              </a:rPr>
              <a:t>C. </a:t>
            </a:r>
            <a:r>
              <a:rPr lang="fr-FR" sz="1800" dirty="0">
                <a:solidFill>
                  <a:schemeClr val="dk1"/>
                </a:solidFill>
                <a:latin typeface="JetBrains Mono"/>
                <a:ea typeface="JetBrains Mono"/>
                <a:cs typeface="JetBrains Mono"/>
                <a:sym typeface="JetBrains Mono"/>
              </a:rPr>
              <a:t>La pression d’air dans votre maison est la même que celle du sol</a:t>
            </a:r>
            <a:endParaRPr sz="1800" dirty="0">
              <a:solidFill>
                <a:srgbClr val="191919"/>
              </a:solidFill>
              <a:latin typeface="JetBrains Mono"/>
              <a:ea typeface="JetBrains Mono"/>
              <a:cs typeface="JetBrains Mono"/>
              <a:sym typeface="JetBrains Mono"/>
            </a:endParaRPr>
          </a:p>
        </p:txBody>
      </p:sp>
      <p:pic>
        <p:nvPicPr>
          <p:cNvPr id="608" name="Google Shape;608;p59"/>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9"/>
          <p:cNvSpPr txBox="1">
            <a:spLocks noGrp="1"/>
          </p:cNvSpPr>
          <p:nvPr>
            <p:ph type="title"/>
          </p:nvPr>
        </p:nvSpPr>
        <p:spPr>
          <a:xfrm>
            <a:off x="1995376" y="724125"/>
            <a:ext cx="8472600" cy="1325700"/>
          </a:xfrm>
          <a:prstGeom prst="rect">
            <a:avLst/>
          </a:prstGeom>
          <a:noFill/>
          <a:ln>
            <a:noFill/>
          </a:ln>
        </p:spPr>
        <p:txBody>
          <a:bodyPr spcFirstLastPara="1" wrap="square" lIns="91425" tIns="45700" rIns="91425" bIns="45700" anchor="ctr" anchorCtr="0">
            <a:normAutofit fontScale="90000"/>
          </a:bodyPr>
          <a:lstStyle/>
          <a:p>
            <a:pPr lvl="0" algn="ctr">
              <a:buSzPct val="118918"/>
            </a:pPr>
            <a:r>
              <a:rPr lang="en-CA" b="1" dirty="0">
                <a:latin typeface="JetBrains Mono"/>
                <a:ea typeface="JetBrains Mono"/>
                <a:cs typeface="JetBrains Mono"/>
                <a:sym typeface="JetBrains Mono"/>
              </a:rPr>
              <a:t>9. </a:t>
            </a:r>
            <a:r>
              <a:rPr lang="fr-FR" b="1" dirty="0">
                <a:latin typeface="JetBrains Mono"/>
                <a:ea typeface="JetBrains Mono"/>
                <a:cs typeface="JetBrains Mono"/>
                <a:sym typeface="JetBrains Mono"/>
              </a:rPr>
              <a:t>Le radon pénètre dans les bâtiments en raison d’une différence d’air différentielle.</a:t>
            </a:r>
            <a:br>
              <a:rPr lang="fr-FR" b="1" dirty="0">
                <a:latin typeface="JetBrains Mono"/>
                <a:ea typeface="JetBrains Mono"/>
                <a:cs typeface="JetBrains Mono"/>
                <a:sym typeface="JetBrains Mono"/>
              </a:rPr>
            </a:br>
            <a:endParaRPr b="1" dirty="0">
              <a:latin typeface="JetBrains Mono"/>
              <a:ea typeface="JetBrains Mono"/>
              <a:cs typeface="JetBrains Mono"/>
              <a:sym typeface="JetBrains Mono"/>
            </a:endParaRPr>
          </a:p>
          <a:p>
            <a:pPr lvl="0" algn="ctr">
              <a:buSzPct val="118918"/>
            </a:pPr>
            <a:r>
              <a:rPr lang="en-CA" b="1" dirty="0" err="1">
                <a:latin typeface="JetBrains Mono"/>
                <a:ea typeface="JetBrains Mono"/>
                <a:cs typeface="JetBrains Mono"/>
                <a:sym typeface="JetBrains Mono"/>
              </a:rPr>
              <a:t>Choisissez</a:t>
            </a:r>
            <a:r>
              <a:rPr lang="en-CA" b="1" dirty="0">
                <a:latin typeface="JetBrains Mono"/>
                <a:ea typeface="JetBrains Mono"/>
                <a:cs typeface="JetBrains Mono"/>
                <a:sym typeface="JetBrains Mono"/>
              </a:rPr>
              <a:t> </a:t>
            </a:r>
            <a:r>
              <a:rPr lang="en-CA" b="1" dirty="0" err="1">
                <a:latin typeface="JetBrains Mono"/>
                <a:ea typeface="JetBrains Mono"/>
                <a:cs typeface="JetBrains Mono"/>
                <a:sym typeface="JetBrains Mono"/>
              </a:rPr>
              <a:t>ce</a:t>
            </a:r>
            <a:r>
              <a:rPr lang="en-CA" b="1" dirty="0">
                <a:latin typeface="JetBrains Mono"/>
                <a:ea typeface="JetBrains Mono"/>
                <a:cs typeface="JetBrains Mono"/>
                <a:sym typeface="JetBrains Mono"/>
              </a:rPr>
              <a:t> qui </a:t>
            </a:r>
            <a:r>
              <a:rPr lang="en-CA" b="1" dirty="0" err="1">
                <a:latin typeface="JetBrains Mono"/>
                <a:ea typeface="JetBrains Mono"/>
                <a:cs typeface="JetBrains Mono"/>
                <a:sym typeface="JetBrains Mono"/>
              </a:rPr>
              <a:t>s’applique</a:t>
            </a:r>
            <a:r>
              <a:rPr lang="en-CA" b="1" dirty="0">
                <a:latin typeface="JetBrains Mono"/>
                <a:ea typeface="JetBrains Mono"/>
                <a:cs typeface="JetBrains Mono"/>
                <a:sym typeface="JetBrains Mono"/>
              </a:rPr>
              <a:t>.</a:t>
            </a:r>
            <a:endParaRPr b="1" dirty="0">
              <a:latin typeface="JetBrains Mono"/>
              <a:ea typeface="JetBrains Mono"/>
              <a:cs typeface="JetBrains Mono"/>
              <a:sym typeface="JetBrains Mono"/>
            </a:endParaRPr>
          </a:p>
        </p:txBody>
      </p:sp>
      <p:pic>
        <p:nvPicPr>
          <p:cNvPr id="602" name="Google Shape;602;p59"/>
          <p:cNvPicPr preferRelativeResize="0"/>
          <p:nvPr/>
        </p:nvPicPr>
        <p:blipFill>
          <a:blip r:embed="rId3">
            <a:alphaModFix/>
          </a:blip>
          <a:stretch>
            <a:fillRect/>
          </a:stretch>
        </p:blipFill>
        <p:spPr>
          <a:xfrm>
            <a:off x="2162023" y="3157680"/>
            <a:ext cx="3805062" cy="1508337"/>
          </a:xfrm>
          <a:prstGeom prst="rect">
            <a:avLst/>
          </a:prstGeom>
          <a:noFill/>
          <a:ln>
            <a:noFill/>
          </a:ln>
        </p:spPr>
      </p:pic>
      <p:sp>
        <p:nvSpPr>
          <p:cNvPr id="603" name="Google Shape;603;p59"/>
          <p:cNvSpPr txBox="1"/>
          <p:nvPr/>
        </p:nvSpPr>
        <p:spPr>
          <a:xfrm>
            <a:off x="2371775" y="3373800"/>
            <a:ext cx="3360300" cy="999600"/>
          </a:xfrm>
          <a:prstGeom prst="rect">
            <a:avLst/>
          </a:prstGeom>
          <a:noFill/>
          <a:ln>
            <a:noFill/>
          </a:ln>
        </p:spPr>
        <p:txBody>
          <a:bodyPr spcFirstLastPara="1" wrap="square" lIns="91425" tIns="91425" rIns="91425" bIns="91425" anchor="t" anchorCtr="0">
            <a:noAutofit/>
          </a:bodyPr>
          <a:lstStyle/>
          <a:p>
            <a:pPr marL="457200" lvl="0" indent="-342900">
              <a:lnSpc>
                <a:spcPct val="90000"/>
              </a:lnSpc>
              <a:spcAft>
                <a:spcPts val="1600"/>
              </a:spcAft>
              <a:buClr>
                <a:schemeClr val="dk1"/>
              </a:buClr>
              <a:buSzPts val="1800"/>
              <a:buFont typeface="JetBrains Mono"/>
              <a:buAutoNum type="alphaUcPeriod"/>
            </a:pPr>
            <a:r>
              <a:rPr lang="fr-FR" sz="1800" b="1" dirty="0">
                <a:solidFill>
                  <a:schemeClr val="dk1"/>
                </a:solidFill>
                <a:latin typeface="JetBrains Mono"/>
                <a:ea typeface="JetBrains Mono"/>
                <a:cs typeface="JetBrains Mono"/>
                <a:sym typeface="JetBrains Mono"/>
              </a:rPr>
              <a:t>La pression d’air dans votre maison est inférieure à celle du sol</a:t>
            </a:r>
            <a:endParaRPr sz="1800" b="1" dirty="0">
              <a:solidFill>
                <a:schemeClr val="dk1"/>
              </a:solidFill>
              <a:latin typeface="JetBrains Mono"/>
              <a:ea typeface="JetBrains Mono"/>
              <a:cs typeface="JetBrains Mono"/>
              <a:sym typeface="JetBrains Mono"/>
            </a:endParaRPr>
          </a:p>
        </p:txBody>
      </p:sp>
      <p:pic>
        <p:nvPicPr>
          <p:cNvPr id="604" name="Google Shape;604;p59"/>
          <p:cNvPicPr preferRelativeResize="0"/>
          <p:nvPr/>
        </p:nvPicPr>
        <p:blipFill>
          <a:blip r:embed="rId3">
            <a:alphaModFix/>
          </a:blip>
          <a:stretch>
            <a:fillRect/>
          </a:stretch>
        </p:blipFill>
        <p:spPr>
          <a:xfrm>
            <a:off x="6224905" y="3157680"/>
            <a:ext cx="3805062" cy="1508337"/>
          </a:xfrm>
          <a:prstGeom prst="rect">
            <a:avLst/>
          </a:prstGeom>
          <a:noFill/>
          <a:ln>
            <a:noFill/>
          </a:ln>
        </p:spPr>
      </p:pic>
      <p:sp>
        <p:nvSpPr>
          <p:cNvPr id="605" name="Google Shape;605;p59"/>
          <p:cNvSpPr txBox="1"/>
          <p:nvPr/>
        </p:nvSpPr>
        <p:spPr>
          <a:xfrm>
            <a:off x="6552299" y="3297600"/>
            <a:ext cx="3360300" cy="999600"/>
          </a:xfrm>
          <a:prstGeom prst="rect">
            <a:avLst/>
          </a:prstGeom>
          <a:noFill/>
          <a:ln>
            <a:noFill/>
          </a:ln>
        </p:spPr>
        <p:txBody>
          <a:bodyPr spcFirstLastPara="1" wrap="square" lIns="91425" tIns="91425" rIns="91425" bIns="91425" anchor="t" anchorCtr="0">
            <a:noAutofit/>
          </a:bodyPr>
          <a:lstStyle/>
          <a:p>
            <a:pPr lvl="0"/>
            <a:r>
              <a:rPr lang="en-CA" sz="1800" dirty="0">
                <a:solidFill>
                  <a:srgbClr val="191919"/>
                </a:solidFill>
                <a:latin typeface="JetBrains Mono"/>
                <a:ea typeface="JetBrains Mono"/>
                <a:cs typeface="JetBrains Mono"/>
                <a:sym typeface="JetBrains Mono"/>
              </a:rPr>
              <a:t>B. </a:t>
            </a:r>
            <a:r>
              <a:rPr lang="fr-FR" sz="1800" dirty="0">
                <a:solidFill>
                  <a:schemeClr val="dk1"/>
                </a:solidFill>
                <a:latin typeface="JetBrains Mono"/>
                <a:ea typeface="JetBrains Mono"/>
                <a:cs typeface="JetBrains Mono"/>
                <a:sym typeface="JetBrains Mono"/>
              </a:rPr>
              <a:t>La pression d’air dans votre maison est plus élevée que celle du sol</a:t>
            </a:r>
            <a:endParaRPr sz="1800" dirty="0">
              <a:solidFill>
                <a:srgbClr val="191919"/>
              </a:solidFill>
              <a:latin typeface="JetBrains Mono"/>
              <a:ea typeface="JetBrains Mono"/>
              <a:cs typeface="JetBrains Mono"/>
              <a:sym typeface="JetBrains Mono"/>
            </a:endParaRPr>
          </a:p>
        </p:txBody>
      </p:sp>
      <p:pic>
        <p:nvPicPr>
          <p:cNvPr id="606" name="Google Shape;606;p59"/>
          <p:cNvPicPr preferRelativeResize="0"/>
          <p:nvPr/>
        </p:nvPicPr>
        <p:blipFill>
          <a:blip r:embed="rId3">
            <a:alphaModFix/>
          </a:blip>
          <a:stretch>
            <a:fillRect/>
          </a:stretch>
        </p:blipFill>
        <p:spPr>
          <a:xfrm>
            <a:off x="4193473" y="4918155"/>
            <a:ext cx="3805062" cy="1508337"/>
          </a:xfrm>
          <a:prstGeom prst="rect">
            <a:avLst/>
          </a:prstGeom>
          <a:noFill/>
          <a:ln>
            <a:noFill/>
          </a:ln>
        </p:spPr>
      </p:pic>
      <p:sp>
        <p:nvSpPr>
          <p:cNvPr id="607" name="Google Shape;607;p59"/>
          <p:cNvSpPr txBox="1"/>
          <p:nvPr/>
        </p:nvSpPr>
        <p:spPr>
          <a:xfrm>
            <a:off x="4444675" y="5134275"/>
            <a:ext cx="3292800" cy="999600"/>
          </a:xfrm>
          <a:prstGeom prst="rect">
            <a:avLst/>
          </a:prstGeom>
          <a:noFill/>
          <a:ln>
            <a:noFill/>
          </a:ln>
        </p:spPr>
        <p:txBody>
          <a:bodyPr spcFirstLastPara="1" wrap="square" lIns="91425" tIns="91425" rIns="91425" bIns="91425" anchor="t" anchorCtr="0">
            <a:noAutofit/>
          </a:bodyPr>
          <a:lstStyle/>
          <a:p>
            <a:pPr lvl="0"/>
            <a:r>
              <a:rPr lang="en-CA" sz="1800" dirty="0">
                <a:solidFill>
                  <a:srgbClr val="191919"/>
                </a:solidFill>
                <a:latin typeface="JetBrains Mono"/>
                <a:ea typeface="JetBrains Mono"/>
                <a:cs typeface="JetBrains Mono"/>
                <a:sym typeface="JetBrains Mono"/>
              </a:rPr>
              <a:t>C. </a:t>
            </a:r>
            <a:r>
              <a:rPr lang="fr-FR" sz="1800" dirty="0">
                <a:solidFill>
                  <a:schemeClr val="dk1"/>
                </a:solidFill>
                <a:latin typeface="JetBrains Mono"/>
                <a:ea typeface="JetBrains Mono"/>
                <a:cs typeface="JetBrains Mono"/>
                <a:sym typeface="JetBrains Mono"/>
              </a:rPr>
              <a:t>La pression d’air dans votre maison est la même que celle du sol</a:t>
            </a:r>
            <a:endParaRPr sz="1800" dirty="0">
              <a:solidFill>
                <a:srgbClr val="191919"/>
              </a:solidFill>
              <a:latin typeface="JetBrains Mono"/>
              <a:ea typeface="JetBrains Mono"/>
              <a:cs typeface="JetBrains Mono"/>
              <a:sym typeface="JetBrains Mono"/>
            </a:endParaRPr>
          </a:p>
        </p:txBody>
      </p:sp>
      <p:pic>
        <p:nvPicPr>
          <p:cNvPr id="608" name="Google Shape;608;p59"/>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2C328B5A-9920-63D4-FA5C-037ABC384C48}"/>
              </a:ext>
            </a:extLst>
          </p:cNvPr>
          <p:cNvPicPr preferRelativeResize="0"/>
          <p:nvPr/>
        </p:nvPicPr>
        <p:blipFill>
          <a:blip r:embed="rId5">
            <a:alphaModFix/>
            <a:duotone>
              <a:schemeClr val="accent6">
                <a:shade val="45000"/>
                <a:satMod val="135000"/>
              </a:schemeClr>
              <a:prstClr val="white"/>
            </a:duotone>
          </a:blip>
          <a:stretch>
            <a:fillRect/>
          </a:stretch>
        </p:blipFill>
        <p:spPr>
          <a:xfrm>
            <a:off x="5446144" y="3756546"/>
            <a:ext cx="778761" cy="508775"/>
          </a:xfrm>
          <a:prstGeom prst="rect">
            <a:avLst/>
          </a:prstGeom>
          <a:noFill/>
          <a:ln>
            <a:noFill/>
          </a:ln>
        </p:spPr>
      </p:pic>
    </p:spTree>
    <p:extLst>
      <p:ext uri="{BB962C8B-B14F-4D97-AF65-F5344CB8AC3E}">
        <p14:creationId xmlns:p14="http://schemas.microsoft.com/office/powerpoint/2010/main" val="3552946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1"/>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lvl="0" algn="ctr">
              <a:buSzPct val="118918"/>
            </a:pPr>
            <a:r>
              <a:rPr lang="en-CA" b="1" dirty="0">
                <a:latin typeface="JetBrains Mono"/>
                <a:ea typeface="JetBrains Mono"/>
                <a:cs typeface="JetBrains Mono"/>
                <a:sym typeface="JetBrains Mono"/>
              </a:rPr>
              <a:t>10. </a:t>
            </a:r>
            <a:r>
              <a:rPr lang="fr-FR" b="1" dirty="0">
                <a:latin typeface="JetBrains Mono"/>
                <a:ea typeface="JetBrains Mono"/>
                <a:cs typeface="JetBrains Mono"/>
                <a:sym typeface="JetBrains Mono"/>
              </a:rPr>
              <a:t>Lequel d’entre eux n’est PAS une tâche pour un professionnel de la mesure du radon ?</a:t>
            </a:r>
            <a:endParaRPr b="1" dirty="0">
              <a:latin typeface="JetBrains Mono"/>
              <a:ea typeface="JetBrains Mono"/>
              <a:cs typeface="JetBrains Mono"/>
              <a:sym typeface="JetBrains Mono"/>
            </a:endParaRPr>
          </a:p>
        </p:txBody>
      </p:sp>
      <p:pic>
        <p:nvPicPr>
          <p:cNvPr id="629" name="Google Shape;629;p61"/>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630" name="Google Shape;630;p61"/>
          <p:cNvSpPr txBox="1"/>
          <p:nvPr/>
        </p:nvSpPr>
        <p:spPr>
          <a:xfrm>
            <a:off x="2357075" y="2810325"/>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dirty="0">
                <a:solidFill>
                  <a:schemeClr val="dk1"/>
                </a:solidFill>
                <a:latin typeface="JetBrains Mono"/>
                <a:ea typeface="JetBrains Mono"/>
                <a:cs typeface="JetBrains Mono"/>
                <a:sym typeface="JetBrains Mono"/>
              </a:rPr>
              <a:t> Installation </a:t>
            </a:r>
            <a:r>
              <a:rPr lang="en-CA" sz="2400" dirty="0" err="1">
                <a:solidFill>
                  <a:schemeClr val="dk1"/>
                </a:solidFill>
                <a:latin typeface="JetBrains Mono"/>
                <a:ea typeface="JetBrains Mono"/>
                <a:cs typeface="JetBrains Mono"/>
                <a:sym typeface="JetBrains Mono"/>
              </a:rPr>
              <a:t>d’équipements</a:t>
            </a:r>
            <a:r>
              <a:rPr lang="en-CA" sz="2400" dirty="0">
                <a:solidFill>
                  <a:schemeClr val="dk1"/>
                </a:solidFill>
                <a:latin typeface="JetBrains Mono"/>
                <a:ea typeface="JetBrains Mono"/>
                <a:cs typeface="JetBrains Mono"/>
                <a:sym typeface="JetBrains Mono"/>
              </a:rPr>
              <a:t> de ventilation</a:t>
            </a:r>
            <a:endParaRPr sz="2400" dirty="0">
              <a:solidFill>
                <a:schemeClr val="dk1"/>
              </a:solidFill>
              <a:latin typeface="JetBrains Mono"/>
              <a:ea typeface="JetBrains Mono"/>
              <a:cs typeface="JetBrains Mono"/>
              <a:sym typeface="JetBrains Mono"/>
            </a:endParaRPr>
          </a:p>
        </p:txBody>
      </p:sp>
      <p:pic>
        <p:nvPicPr>
          <p:cNvPr id="631" name="Google Shape;631;p61"/>
          <p:cNvPicPr preferRelativeResize="0"/>
          <p:nvPr/>
        </p:nvPicPr>
        <p:blipFill>
          <a:blip r:embed="rId3">
            <a:alphaModFix/>
          </a:blip>
          <a:stretch>
            <a:fillRect/>
          </a:stretch>
        </p:blipFill>
        <p:spPr>
          <a:xfrm>
            <a:off x="6374455" y="2594205"/>
            <a:ext cx="3805062" cy="1661908"/>
          </a:xfrm>
          <a:prstGeom prst="rect">
            <a:avLst/>
          </a:prstGeom>
          <a:noFill/>
          <a:ln>
            <a:noFill/>
          </a:ln>
        </p:spPr>
      </p:pic>
      <p:sp>
        <p:nvSpPr>
          <p:cNvPr id="632" name="Google Shape;632;p61"/>
          <p:cNvSpPr txBox="1"/>
          <p:nvPr/>
        </p:nvSpPr>
        <p:spPr>
          <a:xfrm>
            <a:off x="6778057" y="2886525"/>
            <a:ext cx="3401460"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B. </a:t>
            </a:r>
            <a:r>
              <a:rPr lang="fr-FR" sz="2400" dirty="0">
                <a:solidFill>
                  <a:srgbClr val="191919"/>
                </a:solidFill>
                <a:latin typeface="JetBrains Mono"/>
                <a:ea typeface="JetBrains Mono"/>
                <a:cs typeface="JetBrains Mono"/>
                <a:sym typeface="JetBrains Mono"/>
              </a:rPr>
              <a:t>Interpréter les résultats des données</a:t>
            </a:r>
            <a:endParaRPr sz="2400" dirty="0">
              <a:solidFill>
                <a:srgbClr val="191919"/>
              </a:solidFill>
              <a:latin typeface="JetBrains Mono"/>
              <a:ea typeface="JetBrains Mono"/>
              <a:cs typeface="JetBrains Mono"/>
              <a:sym typeface="JetBrains Mono"/>
            </a:endParaRPr>
          </a:p>
        </p:txBody>
      </p:sp>
      <p:pic>
        <p:nvPicPr>
          <p:cNvPr id="633" name="Google Shape;633;p61"/>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634" name="Google Shape;634;p61"/>
          <p:cNvSpPr txBox="1"/>
          <p:nvPr/>
        </p:nvSpPr>
        <p:spPr>
          <a:xfrm>
            <a:off x="2257975" y="4779050"/>
            <a:ext cx="3477600"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C. </a:t>
            </a:r>
            <a:r>
              <a:rPr lang="fr-FR" sz="2400" dirty="0">
                <a:solidFill>
                  <a:schemeClr val="dk1"/>
                </a:solidFill>
                <a:latin typeface="JetBrains Mono"/>
                <a:ea typeface="JetBrains Mono"/>
                <a:cs typeface="JetBrains Mono"/>
                <a:sym typeface="JetBrains Mono"/>
              </a:rPr>
              <a:t>Tester les niveaux de radon</a:t>
            </a:r>
            <a:endParaRPr sz="2400" dirty="0">
              <a:solidFill>
                <a:srgbClr val="191919"/>
              </a:solidFill>
              <a:latin typeface="JetBrains Mono"/>
              <a:ea typeface="JetBrains Mono"/>
              <a:cs typeface="JetBrains Mono"/>
              <a:sym typeface="JetBrains Mono"/>
            </a:endParaRPr>
          </a:p>
        </p:txBody>
      </p:sp>
      <p:pic>
        <p:nvPicPr>
          <p:cNvPr id="635" name="Google Shape;635;p61"/>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636" name="Google Shape;636;p61"/>
          <p:cNvSpPr txBox="1"/>
          <p:nvPr/>
        </p:nvSpPr>
        <p:spPr>
          <a:xfrm>
            <a:off x="6752075" y="4764850"/>
            <a:ext cx="3535200" cy="999600"/>
          </a:xfrm>
          <a:prstGeom prst="rect">
            <a:avLst/>
          </a:prstGeom>
          <a:noFill/>
          <a:ln>
            <a:noFill/>
          </a:ln>
        </p:spPr>
        <p:txBody>
          <a:bodyPr spcFirstLastPara="1" wrap="square" lIns="91425" tIns="91425" rIns="91425" bIns="91425" anchor="t" anchorCtr="0">
            <a:noAutofit/>
          </a:bodyPr>
          <a:lstStyle/>
          <a:p>
            <a:pPr lvl="0"/>
            <a:r>
              <a:rPr lang="en-CA" sz="2300" dirty="0">
                <a:solidFill>
                  <a:srgbClr val="191919"/>
                </a:solidFill>
                <a:latin typeface="JetBrains Mono"/>
                <a:ea typeface="JetBrains Mono"/>
                <a:cs typeface="JetBrains Mono"/>
                <a:sym typeface="JetBrains Mono"/>
              </a:rPr>
              <a:t>D. </a:t>
            </a:r>
            <a:r>
              <a:rPr lang="en-CA" sz="2300" dirty="0" err="1">
                <a:solidFill>
                  <a:schemeClr val="dk1"/>
                </a:solidFill>
                <a:latin typeface="JetBrains Mono"/>
                <a:ea typeface="JetBrains Mono"/>
                <a:cs typeface="JetBrains Mono"/>
                <a:sym typeface="JetBrains Mono"/>
              </a:rPr>
              <a:t>Créer</a:t>
            </a:r>
            <a:r>
              <a:rPr lang="en-CA" sz="2300" dirty="0">
                <a:solidFill>
                  <a:schemeClr val="dk1"/>
                </a:solidFill>
                <a:latin typeface="JetBrains Mono"/>
                <a:ea typeface="JetBrains Mono"/>
                <a:cs typeface="JetBrains Mono"/>
                <a:sym typeface="JetBrains Mono"/>
              </a:rPr>
              <a:t> des rapports clients</a:t>
            </a:r>
            <a:endParaRPr sz="2000" dirty="0">
              <a:solidFill>
                <a:srgbClr val="191919"/>
              </a:solidFill>
              <a:latin typeface="JetBrains Mono"/>
              <a:ea typeface="JetBrains Mono"/>
              <a:cs typeface="JetBrains Mono"/>
              <a:sym typeface="JetBrains Mono"/>
            </a:endParaRPr>
          </a:p>
        </p:txBody>
      </p:sp>
      <p:pic>
        <p:nvPicPr>
          <p:cNvPr id="637" name="Google Shape;637;p61"/>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1"/>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lvl="0" algn="ctr">
              <a:buSzPct val="118918"/>
            </a:pPr>
            <a:r>
              <a:rPr lang="en-CA" b="1" dirty="0">
                <a:latin typeface="JetBrains Mono"/>
                <a:ea typeface="JetBrains Mono"/>
                <a:cs typeface="JetBrains Mono"/>
                <a:sym typeface="JetBrains Mono"/>
              </a:rPr>
              <a:t>10. </a:t>
            </a:r>
            <a:r>
              <a:rPr lang="fr-FR" b="1" dirty="0">
                <a:latin typeface="JetBrains Mono"/>
                <a:ea typeface="JetBrains Mono"/>
                <a:cs typeface="JetBrains Mono"/>
                <a:sym typeface="JetBrains Mono"/>
              </a:rPr>
              <a:t>Lequel d’entre eux n’est PAS une tâche pour un professionnel de la mesure du radon ?</a:t>
            </a:r>
            <a:endParaRPr b="1" dirty="0">
              <a:latin typeface="JetBrains Mono"/>
              <a:ea typeface="JetBrains Mono"/>
              <a:cs typeface="JetBrains Mono"/>
              <a:sym typeface="JetBrains Mono"/>
            </a:endParaRPr>
          </a:p>
        </p:txBody>
      </p:sp>
      <p:pic>
        <p:nvPicPr>
          <p:cNvPr id="629" name="Google Shape;629;p61"/>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630" name="Google Shape;630;p61"/>
          <p:cNvSpPr txBox="1"/>
          <p:nvPr/>
        </p:nvSpPr>
        <p:spPr>
          <a:xfrm>
            <a:off x="2357075" y="2810325"/>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b="1" dirty="0">
                <a:solidFill>
                  <a:schemeClr val="dk1"/>
                </a:solidFill>
                <a:latin typeface="JetBrains Mono"/>
                <a:ea typeface="JetBrains Mono"/>
                <a:cs typeface="JetBrains Mono"/>
                <a:sym typeface="JetBrains Mono"/>
              </a:rPr>
              <a:t> Installation </a:t>
            </a:r>
            <a:r>
              <a:rPr lang="en-CA" sz="2400" b="1" dirty="0" err="1">
                <a:solidFill>
                  <a:schemeClr val="dk1"/>
                </a:solidFill>
                <a:latin typeface="JetBrains Mono"/>
                <a:ea typeface="JetBrains Mono"/>
                <a:cs typeface="JetBrains Mono"/>
                <a:sym typeface="JetBrains Mono"/>
              </a:rPr>
              <a:t>d’équipements</a:t>
            </a:r>
            <a:r>
              <a:rPr lang="en-CA" sz="2400" b="1" dirty="0">
                <a:solidFill>
                  <a:schemeClr val="dk1"/>
                </a:solidFill>
                <a:latin typeface="JetBrains Mono"/>
                <a:ea typeface="JetBrains Mono"/>
                <a:cs typeface="JetBrains Mono"/>
                <a:sym typeface="JetBrains Mono"/>
              </a:rPr>
              <a:t> de ventilation</a:t>
            </a:r>
            <a:endParaRPr sz="2400" b="1" dirty="0">
              <a:solidFill>
                <a:schemeClr val="dk1"/>
              </a:solidFill>
              <a:latin typeface="JetBrains Mono"/>
              <a:ea typeface="JetBrains Mono"/>
              <a:cs typeface="JetBrains Mono"/>
              <a:sym typeface="JetBrains Mono"/>
            </a:endParaRPr>
          </a:p>
        </p:txBody>
      </p:sp>
      <p:pic>
        <p:nvPicPr>
          <p:cNvPr id="631" name="Google Shape;631;p61"/>
          <p:cNvPicPr preferRelativeResize="0"/>
          <p:nvPr/>
        </p:nvPicPr>
        <p:blipFill>
          <a:blip r:embed="rId3">
            <a:alphaModFix/>
          </a:blip>
          <a:stretch>
            <a:fillRect/>
          </a:stretch>
        </p:blipFill>
        <p:spPr>
          <a:xfrm>
            <a:off x="6374455" y="2594205"/>
            <a:ext cx="3805062" cy="1661908"/>
          </a:xfrm>
          <a:prstGeom prst="rect">
            <a:avLst/>
          </a:prstGeom>
          <a:noFill/>
          <a:ln>
            <a:noFill/>
          </a:ln>
        </p:spPr>
      </p:pic>
      <p:sp>
        <p:nvSpPr>
          <p:cNvPr id="632" name="Google Shape;632;p61"/>
          <p:cNvSpPr txBox="1"/>
          <p:nvPr/>
        </p:nvSpPr>
        <p:spPr>
          <a:xfrm>
            <a:off x="6778057" y="2886525"/>
            <a:ext cx="3401460"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B. </a:t>
            </a:r>
            <a:r>
              <a:rPr lang="fr-FR" sz="2400" dirty="0">
                <a:solidFill>
                  <a:srgbClr val="191919"/>
                </a:solidFill>
                <a:latin typeface="JetBrains Mono"/>
                <a:ea typeface="JetBrains Mono"/>
                <a:cs typeface="JetBrains Mono"/>
                <a:sym typeface="JetBrains Mono"/>
              </a:rPr>
              <a:t>Interpréter les résultats des données</a:t>
            </a:r>
            <a:endParaRPr sz="2400" dirty="0">
              <a:solidFill>
                <a:srgbClr val="191919"/>
              </a:solidFill>
              <a:latin typeface="JetBrains Mono"/>
              <a:ea typeface="JetBrains Mono"/>
              <a:cs typeface="JetBrains Mono"/>
              <a:sym typeface="JetBrains Mono"/>
            </a:endParaRPr>
          </a:p>
        </p:txBody>
      </p:sp>
      <p:pic>
        <p:nvPicPr>
          <p:cNvPr id="633" name="Google Shape;633;p61"/>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634" name="Google Shape;634;p61"/>
          <p:cNvSpPr txBox="1"/>
          <p:nvPr/>
        </p:nvSpPr>
        <p:spPr>
          <a:xfrm>
            <a:off x="2257975" y="4779050"/>
            <a:ext cx="3477600" cy="999600"/>
          </a:xfrm>
          <a:prstGeom prst="rect">
            <a:avLst/>
          </a:prstGeom>
          <a:noFill/>
          <a:ln>
            <a:noFill/>
          </a:ln>
        </p:spPr>
        <p:txBody>
          <a:bodyPr spcFirstLastPara="1" wrap="square" lIns="91425" tIns="91425" rIns="91425" bIns="91425" anchor="t" anchorCtr="0">
            <a:noAutofit/>
          </a:bodyPr>
          <a:lstStyle/>
          <a:p>
            <a:pPr lvl="0"/>
            <a:r>
              <a:rPr lang="en-CA" sz="2400" dirty="0">
                <a:solidFill>
                  <a:srgbClr val="191919"/>
                </a:solidFill>
                <a:latin typeface="JetBrains Mono"/>
                <a:ea typeface="JetBrains Mono"/>
                <a:cs typeface="JetBrains Mono"/>
                <a:sym typeface="JetBrains Mono"/>
              </a:rPr>
              <a:t>C. </a:t>
            </a:r>
            <a:r>
              <a:rPr lang="fr-FR" sz="2400" dirty="0">
                <a:solidFill>
                  <a:schemeClr val="dk1"/>
                </a:solidFill>
                <a:latin typeface="JetBrains Mono"/>
                <a:ea typeface="JetBrains Mono"/>
                <a:cs typeface="JetBrains Mono"/>
                <a:sym typeface="JetBrains Mono"/>
              </a:rPr>
              <a:t>Tester les niveaux de radon</a:t>
            </a:r>
            <a:endParaRPr sz="2400" dirty="0">
              <a:solidFill>
                <a:srgbClr val="191919"/>
              </a:solidFill>
              <a:latin typeface="JetBrains Mono"/>
              <a:ea typeface="JetBrains Mono"/>
              <a:cs typeface="JetBrains Mono"/>
              <a:sym typeface="JetBrains Mono"/>
            </a:endParaRPr>
          </a:p>
        </p:txBody>
      </p:sp>
      <p:pic>
        <p:nvPicPr>
          <p:cNvPr id="635" name="Google Shape;635;p61"/>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636" name="Google Shape;636;p61"/>
          <p:cNvSpPr txBox="1"/>
          <p:nvPr/>
        </p:nvSpPr>
        <p:spPr>
          <a:xfrm>
            <a:off x="6752075" y="4764850"/>
            <a:ext cx="3535200" cy="999600"/>
          </a:xfrm>
          <a:prstGeom prst="rect">
            <a:avLst/>
          </a:prstGeom>
          <a:noFill/>
          <a:ln>
            <a:noFill/>
          </a:ln>
        </p:spPr>
        <p:txBody>
          <a:bodyPr spcFirstLastPara="1" wrap="square" lIns="91425" tIns="91425" rIns="91425" bIns="91425" anchor="t" anchorCtr="0">
            <a:noAutofit/>
          </a:bodyPr>
          <a:lstStyle/>
          <a:p>
            <a:pPr lvl="0"/>
            <a:r>
              <a:rPr lang="en-CA" sz="2300" dirty="0">
                <a:solidFill>
                  <a:srgbClr val="191919"/>
                </a:solidFill>
                <a:latin typeface="JetBrains Mono"/>
                <a:ea typeface="JetBrains Mono"/>
                <a:cs typeface="JetBrains Mono"/>
                <a:sym typeface="JetBrains Mono"/>
              </a:rPr>
              <a:t>D. </a:t>
            </a:r>
            <a:r>
              <a:rPr lang="en-CA" sz="2300" dirty="0" err="1">
                <a:solidFill>
                  <a:schemeClr val="dk1"/>
                </a:solidFill>
                <a:latin typeface="JetBrains Mono"/>
                <a:ea typeface="JetBrains Mono"/>
                <a:cs typeface="JetBrains Mono"/>
                <a:sym typeface="JetBrains Mono"/>
              </a:rPr>
              <a:t>Créer</a:t>
            </a:r>
            <a:r>
              <a:rPr lang="en-CA" sz="2300" dirty="0">
                <a:solidFill>
                  <a:schemeClr val="dk1"/>
                </a:solidFill>
                <a:latin typeface="JetBrains Mono"/>
                <a:ea typeface="JetBrains Mono"/>
                <a:cs typeface="JetBrains Mono"/>
                <a:sym typeface="JetBrains Mono"/>
              </a:rPr>
              <a:t> des rapports clients</a:t>
            </a:r>
            <a:endParaRPr sz="2000" dirty="0">
              <a:solidFill>
                <a:srgbClr val="191919"/>
              </a:solidFill>
              <a:latin typeface="JetBrains Mono"/>
              <a:ea typeface="JetBrains Mono"/>
              <a:cs typeface="JetBrains Mono"/>
              <a:sym typeface="JetBrains Mono"/>
            </a:endParaRPr>
          </a:p>
        </p:txBody>
      </p:sp>
      <p:pic>
        <p:nvPicPr>
          <p:cNvPr id="637" name="Google Shape;637;p61"/>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63EFB6C4-4B03-5C6D-3A4F-2F6D527386E6}"/>
              </a:ext>
            </a:extLst>
          </p:cNvPr>
          <p:cNvPicPr preferRelativeResize="0"/>
          <p:nvPr/>
        </p:nvPicPr>
        <p:blipFill>
          <a:blip r:embed="rId5">
            <a:alphaModFix/>
            <a:duotone>
              <a:schemeClr val="accent6">
                <a:shade val="45000"/>
                <a:satMod val="135000"/>
              </a:schemeClr>
              <a:prstClr val="white"/>
            </a:duotone>
          </a:blip>
          <a:stretch>
            <a:fillRect/>
          </a:stretch>
        </p:blipFill>
        <p:spPr>
          <a:xfrm>
            <a:off x="5317239" y="2693275"/>
            <a:ext cx="778761" cy="508775"/>
          </a:xfrm>
          <a:prstGeom prst="rect">
            <a:avLst/>
          </a:prstGeom>
          <a:noFill/>
          <a:ln>
            <a:noFill/>
          </a:ln>
        </p:spPr>
      </p:pic>
    </p:spTree>
    <p:extLst>
      <p:ext uri="{BB962C8B-B14F-4D97-AF65-F5344CB8AC3E}">
        <p14:creationId xmlns:p14="http://schemas.microsoft.com/office/powerpoint/2010/main" val="3615314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3"/>
          <p:cNvSpPr txBox="1">
            <a:spLocks noGrp="1"/>
          </p:cNvSpPr>
          <p:nvPr>
            <p:ph type="title"/>
          </p:nvPr>
        </p:nvSpPr>
        <p:spPr>
          <a:xfrm>
            <a:off x="1848950" y="822325"/>
            <a:ext cx="9473400" cy="1325700"/>
          </a:xfrm>
          <a:prstGeom prst="rect">
            <a:avLst/>
          </a:prstGeom>
          <a:noFill/>
          <a:ln>
            <a:noFill/>
          </a:ln>
        </p:spPr>
        <p:txBody>
          <a:bodyPr spcFirstLastPara="1" wrap="square" lIns="91425" tIns="45700" rIns="91425" bIns="45700" anchor="ctr" anchorCtr="0">
            <a:normAutofit fontScale="90000"/>
          </a:bodyPr>
          <a:lstStyle/>
          <a:p>
            <a:pPr lvl="0" algn="ctr">
              <a:buSzPct val="118918"/>
            </a:pPr>
            <a:r>
              <a:rPr lang="en-CA" b="1" dirty="0">
                <a:latin typeface="JetBrains Mono"/>
                <a:ea typeface="JetBrains Mono"/>
                <a:cs typeface="JetBrains Mono"/>
                <a:sym typeface="JetBrains Mono"/>
              </a:rPr>
              <a:t>11. </a:t>
            </a:r>
            <a:r>
              <a:rPr lang="fr-FR" b="1" dirty="0">
                <a:latin typeface="JetBrains Mono"/>
                <a:ea typeface="JetBrains Mono"/>
                <a:cs typeface="JetBrains Mono"/>
                <a:sym typeface="JetBrains Mono"/>
              </a:rPr>
              <a:t>La première étape pour déterminer s’il y a des niveaux dangereux de rayonnement dans votre maison consiste à :</a:t>
            </a:r>
            <a:endParaRPr b="1" dirty="0">
              <a:latin typeface="JetBrains Mono"/>
              <a:ea typeface="JetBrains Mono"/>
              <a:cs typeface="JetBrains Mono"/>
              <a:sym typeface="JetBrains Mono"/>
            </a:endParaRPr>
          </a:p>
        </p:txBody>
      </p:sp>
      <p:pic>
        <p:nvPicPr>
          <p:cNvPr id="660" name="Google Shape;660;p63"/>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661" name="Google Shape;661;p63"/>
          <p:cNvSpPr txBox="1"/>
          <p:nvPr/>
        </p:nvSpPr>
        <p:spPr>
          <a:xfrm>
            <a:off x="2006773" y="2810325"/>
            <a:ext cx="3944848" cy="999600"/>
          </a:xfrm>
          <a:prstGeom prst="rect">
            <a:avLst/>
          </a:prstGeom>
          <a:noFill/>
          <a:ln>
            <a:noFill/>
          </a:ln>
        </p:spPr>
        <p:txBody>
          <a:bodyPr spcFirstLastPara="1" wrap="square" lIns="91425" tIns="91425" rIns="91425" bIns="91425" anchor="t" anchorCtr="0">
            <a:noAutofit/>
          </a:bodyPr>
          <a:lstStyle/>
          <a:p>
            <a:pPr marL="457200" indent="-368300">
              <a:lnSpc>
                <a:spcPct val="90000"/>
              </a:lnSpc>
              <a:spcAft>
                <a:spcPts val="1600"/>
              </a:spcAft>
              <a:buClr>
                <a:schemeClr val="dk1"/>
              </a:buClr>
              <a:buSzPts val="2200"/>
              <a:buFont typeface="JetBrains Mono"/>
              <a:buAutoNum type="alphaUcPeriod"/>
            </a:pPr>
            <a:r>
              <a:rPr lang="fr-FR" sz="2200" dirty="0">
                <a:solidFill>
                  <a:schemeClr val="dk1"/>
                </a:solidFill>
                <a:latin typeface="JetBrains Mono"/>
                <a:ea typeface="JetBrains Mono"/>
                <a:cs typeface="JetBrains Mono"/>
                <a:sym typeface="JetBrains Mono"/>
              </a:rPr>
              <a:t>Consulter d’autres résidents de la région</a:t>
            </a:r>
            <a:endParaRPr sz="2200" dirty="0">
              <a:solidFill>
                <a:schemeClr val="dk1"/>
              </a:solidFill>
              <a:latin typeface="JetBrains Mono"/>
              <a:ea typeface="JetBrains Mono"/>
              <a:cs typeface="JetBrains Mono"/>
              <a:sym typeface="JetBrains Mono"/>
            </a:endParaRPr>
          </a:p>
        </p:txBody>
      </p:sp>
      <p:pic>
        <p:nvPicPr>
          <p:cNvPr id="662" name="Google Shape;662;p63"/>
          <p:cNvPicPr preferRelativeResize="0"/>
          <p:nvPr/>
        </p:nvPicPr>
        <p:blipFill>
          <a:blip r:embed="rId3">
            <a:alphaModFix/>
          </a:blip>
          <a:stretch>
            <a:fillRect/>
          </a:stretch>
        </p:blipFill>
        <p:spPr>
          <a:xfrm>
            <a:off x="6374455" y="2594205"/>
            <a:ext cx="4367682" cy="1878325"/>
          </a:xfrm>
          <a:prstGeom prst="rect">
            <a:avLst/>
          </a:prstGeom>
          <a:noFill/>
          <a:ln>
            <a:noFill/>
          </a:ln>
        </p:spPr>
      </p:pic>
      <p:sp>
        <p:nvSpPr>
          <p:cNvPr id="663" name="Google Shape;663;p63"/>
          <p:cNvSpPr txBox="1"/>
          <p:nvPr/>
        </p:nvSpPr>
        <p:spPr>
          <a:xfrm>
            <a:off x="6701849" y="2734125"/>
            <a:ext cx="4040288" cy="999600"/>
          </a:xfrm>
          <a:prstGeom prst="rect">
            <a:avLst/>
          </a:prstGeom>
          <a:noFill/>
          <a:ln>
            <a:noFill/>
          </a:ln>
        </p:spPr>
        <p:txBody>
          <a:bodyPr spcFirstLastPara="1" wrap="square" lIns="91425" tIns="91425" rIns="91425" bIns="91425" anchor="t" anchorCtr="0">
            <a:noAutofit/>
          </a:bodyPr>
          <a:lstStyle/>
          <a:p>
            <a:pPr lvl="0"/>
            <a:r>
              <a:rPr lang="en-CA" sz="2200" dirty="0">
                <a:solidFill>
                  <a:srgbClr val="191919"/>
                </a:solidFill>
                <a:latin typeface="JetBrains Mono"/>
                <a:ea typeface="JetBrains Mono"/>
                <a:cs typeface="JetBrains Mono"/>
                <a:sym typeface="JetBrains Mono"/>
              </a:rPr>
              <a:t>B. </a:t>
            </a:r>
            <a:r>
              <a:rPr lang="fr-FR" sz="2200" dirty="0">
                <a:solidFill>
                  <a:srgbClr val="191919"/>
                </a:solidFill>
                <a:latin typeface="JetBrains Mono"/>
                <a:ea typeface="JetBrains Mono"/>
                <a:cs typeface="JetBrains Mono"/>
                <a:sym typeface="JetBrains Mono"/>
              </a:rPr>
              <a:t>Consultez la carte du Centre de contrôle des maladies de la Colombie-Britannique</a:t>
            </a:r>
            <a:endParaRPr sz="2200" dirty="0">
              <a:solidFill>
                <a:srgbClr val="191919"/>
              </a:solidFill>
              <a:latin typeface="JetBrains Mono"/>
              <a:ea typeface="JetBrains Mono"/>
              <a:cs typeface="JetBrains Mono"/>
              <a:sym typeface="JetBrains Mono"/>
            </a:endParaRPr>
          </a:p>
        </p:txBody>
      </p:sp>
      <p:pic>
        <p:nvPicPr>
          <p:cNvPr id="664" name="Google Shape;664;p63"/>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665" name="Google Shape;665;p63"/>
          <p:cNvSpPr txBox="1"/>
          <p:nvPr/>
        </p:nvSpPr>
        <p:spPr>
          <a:xfrm>
            <a:off x="2257975" y="4702850"/>
            <a:ext cx="3477600" cy="999600"/>
          </a:xfrm>
          <a:prstGeom prst="rect">
            <a:avLst/>
          </a:prstGeom>
          <a:noFill/>
          <a:ln>
            <a:noFill/>
          </a:ln>
        </p:spPr>
        <p:txBody>
          <a:bodyPr spcFirstLastPara="1" wrap="square" lIns="91425" tIns="91425" rIns="91425" bIns="91425" anchor="t" anchorCtr="0">
            <a:noAutofit/>
          </a:bodyPr>
          <a:lstStyle/>
          <a:p>
            <a:pPr lvl="0"/>
            <a:r>
              <a:rPr lang="en-CA" sz="2200" dirty="0">
                <a:solidFill>
                  <a:srgbClr val="191919"/>
                </a:solidFill>
                <a:latin typeface="JetBrains Mono"/>
                <a:ea typeface="JetBrains Mono"/>
                <a:cs typeface="JetBrains Mono"/>
                <a:sym typeface="JetBrains Mono"/>
              </a:rPr>
              <a:t>C. </a:t>
            </a:r>
            <a:r>
              <a:rPr lang="fr-FR" sz="2200" dirty="0">
                <a:solidFill>
                  <a:schemeClr val="dk1"/>
                </a:solidFill>
                <a:latin typeface="JetBrains Mono"/>
                <a:ea typeface="JetBrains Mono"/>
                <a:cs typeface="JetBrains Mono"/>
                <a:sym typeface="JetBrains Mono"/>
              </a:rPr>
              <a:t>Testez le niveau de radon dans votre maison</a:t>
            </a:r>
            <a:endParaRPr sz="2200" dirty="0">
              <a:solidFill>
                <a:srgbClr val="191919"/>
              </a:solidFill>
              <a:latin typeface="JetBrains Mono"/>
              <a:ea typeface="JetBrains Mono"/>
              <a:cs typeface="JetBrains Mono"/>
              <a:sym typeface="JetBrains Mono"/>
            </a:endParaRPr>
          </a:p>
        </p:txBody>
      </p:sp>
      <p:pic>
        <p:nvPicPr>
          <p:cNvPr id="666" name="Google Shape;666;p63"/>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667" name="Google Shape;667;p63"/>
          <p:cNvSpPr txBox="1"/>
          <p:nvPr/>
        </p:nvSpPr>
        <p:spPr>
          <a:xfrm>
            <a:off x="6675875" y="4764850"/>
            <a:ext cx="3805200" cy="999600"/>
          </a:xfrm>
          <a:prstGeom prst="rect">
            <a:avLst/>
          </a:prstGeom>
          <a:noFill/>
          <a:ln>
            <a:noFill/>
          </a:ln>
        </p:spPr>
        <p:txBody>
          <a:bodyPr spcFirstLastPara="1" wrap="square" lIns="91425" tIns="91425" rIns="91425" bIns="91425" anchor="t" anchorCtr="0">
            <a:noAutofit/>
          </a:bodyPr>
          <a:lstStyle/>
          <a:p>
            <a:pPr lvl="0"/>
            <a:r>
              <a:rPr lang="en-CA" sz="2100" dirty="0">
                <a:solidFill>
                  <a:srgbClr val="191919"/>
                </a:solidFill>
                <a:latin typeface="JetBrains Mono"/>
                <a:ea typeface="JetBrains Mono"/>
                <a:cs typeface="JetBrains Mono"/>
                <a:sym typeface="JetBrains Mono"/>
              </a:rPr>
              <a:t>D. </a:t>
            </a:r>
            <a:r>
              <a:rPr lang="fr-FR" sz="2100" dirty="0">
                <a:solidFill>
                  <a:schemeClr val="dk1"/>
                </a:solidFill>
                <a:latin typeface="JetBrains Mono"/>
                <a:ea typeface="JetBrains Mono"/>
                <a:cs typeface="JetBrains Mono"/>
                <a:sym typeface="JetBrains Mono"/>
              </a:rPr>
              <a:t>Embaucher un technicien en atténuation du radon</a:t>
            </a:r>
            <a:endParaRPr sz="1800" dirty="0">
              <a:solidFill>
                <a:srgbClr val="191919"/>
              </a:solidFill>
              <a:latin typeface="JetBrains Mono"/>
              <a:ea typeface="JetBrains Mono"/>
              <a:cs typeface="JetBrains Mono"/>
              <a:sym typeface="JetBrains Mono"/>
            </a:endParaRPr>
          </a:p>
        </p:txBody>
      </p:sp>
      <p:pic>
        <p:nvPicPr>
          <p:cNvPr id="668" name="Google Shape;668;p63"/>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0" y="329550"/>
            <a:ext cx="3278375" cy="1325700"/>
          </a:xfrm>
          <a:prstGeom prst="rect">
            <a:avLst/>
          </a:prstGeom>
          <a:noFill/>
          <a:ln>
            <a:noFill/>
          </a:ln>
        </p:spPr>
        <p:txBody>
          <a:bodyPr spcFirstLastPara="1" wrap="square" lIns="91425" tIns="45700" rIns="91425" bIns="45700" anchor="ctr" anchorCtr="0">
            <a:normAutofit/>
          </a:bodyPr>
          <a:lstStyle/>
          <a:p>
            <a:pPr lvl="0">
              <a:buSzPts val="4400"/>
            </a:pPr>
            <a:r>
              <a:rPr lang="en-CA" sz="5400" b="1" dirty="0" err="1">
                <a:solidFill>
                  <a:srgbClr val="000000"/>
                </a:solidFill>
                <a:latin typeface="JetBrains Mono"/>
                <a:ea typeface="JetBrains Mono"/>
                <a:cs typeface="JetBrains Mono"/>
                <a:sym typeface="JetBrains Mono"/>
              </a:rPr>
              <a:t>L’ozone</a:t>
            </a:r>
            <a:endParaRPr sz="5400" b="1" dirty="0">
              <a:solidFill>
                <a:srgbClr val="000000"/>
              </a:solidFill>
              <a:latin typeface="JetBrains Mono"/>
              <a:ea typeface="JetBrains Mono"/>
              <a:cs typeface="JetBrains Mono"/>
              <a:sym typeface="JetBrains Mono"/>
            </a:endParaRPr>
          </a:p>
        </p:txBody>
      </p:sp>
      <p:pic>
        <p:nvPicPr>
          <p:cNvPr id="99" name="Google Shape;99;p18"/>
          <p:cNvPicPr preferRelativeResize="0"/>
          <p:nvPr/>
        </p:nvPicPr>
        <p:blipFill>
          <a:blip r:embed="rId3">
            <a:alphaModFix/>
          </a:blip>
          <a:stretch>
            <a:fillRect/>
          </a:stretch>
        </p:blipFill>
        <p:spPr>
          <a:xfrm>
            <a:off x="4884975" y="446276"/>
            <a:ext cx="2916775" cy="2869975"/>
          </a:xfrm>
          <a:prstGeom prst="rect">
            <a:avLst/>
          </a:prstGeom>
          <a:noFill/>
          <a:ln>
            <a:noFill/>
          </a:ln>
        </p:spPr>
      </p:pic>
      <p:sp>
        <p:nvSpPr>
          <p:cNvPr id="100" name="Google Shape;100;p18"/>
          <p:cNvSpPr txBox="1"/>
          <p:nvPr/>
        </p:nvSpPr>
        <p:spPr>
          <a:xfrm>
            <a:off x="5394355" y="1059687"/>
            <a:ext cx="1031400" cy="15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2500" b="1">
                <a:solidFill>
                  <a:schemeClr val="dk1"/>
                </a:solidFill>
                <a:latin typeface="Bree Serif"/>
                <a:ea typeface="Bree Serif"/>
                <a:cs typeface="Bree Serif"/>
                <a:sym typeface="Bree Serif"/>
              </a:rPr>
              <a:t>O</a:t>
            </a:r>
            <a:endParaRPr sz="12500" b="1">
              <a:solidFill>
                <a:schemeClr val="dk1"/>
              </a:solidFill>
              <a:latin typeface="Bree Serif"/>
              <a:ea typeface="Bree Serif"/>
              <a:cs typeface="Bree Serif"/>
              <a:sym typeface="Bree Serif"/>
            </a:endParaRPr>
          </a:p>
        </p:txBody>
      </p:sp>
      <p:sp>
        <p:nvSpPr>
          <p:cNvPr id="101" name="Google Shape;101;p18"/>
          <p:cNvSpPr txBox="1"/>
          <p:nvPr/>
        </p:nvSpPr>
        <p:spPr>
          <a:xfrm>
            <a:off x="6470895" y="1027139"/>
            <a:ext cx="1031400" cy="17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7200" b="1">
                <a:solidFill>
                  <a:schemeClr val="dk1"/>
                </a:solidFill>
                <a:latin typeface="Bree Serif"/>
                <a:ea typeface="Bree Serif"/>
                <a:cs typeface="Bree Serif"/>
                <a:sym typeface="Bree Serif"/>
              </a:rPr>
              <a:t>3</a:t>
            </a:r>
            <a:endParaRPr sz="7200" b="1">
              <a:solidFill>
                <a:schemeClr val="dk1"/>
              </a:solidFill>
              <a:latin typeface="Bree Serif"/>
              <a:ea typeface="Bree Serif"/>
              <a:cs typeface="Bree Serif"/>
              <a:sym typeface="Bree Serif"/>
            </a:endParaRPr>
          </a:p>
        </p:txBody>
      </p:sp>
      <p:cxnSp>
        <p:nvCxnSpPr>
          <p:cNvPr id="102" name="Google Shape;102;p18"/>
          <p:cNvCxnSpPr/>
          <p:nvPr/>
        </p:nvCxnSpPr>
        <p:spPr>
          <a:xfrm>
            <a:off x="3320350" y="-7650"/>
            <a:ext cx="0" cy="6873300"/>
          </a:xfrm>
          <a:prstGeom prst="straightConnector1">
            <a:avLst/>
          </a:prstGeom>
          <a:noFill/>
          <a:ln w="76200" cap="flat" cmpd="sng">
            <a:solidFill>
              <a:srgbClr val="F6B737"/>
            </a:solidFill>
            <a:prstDash val="solid"/>
            <a:round/>
            <a:headEnd type="none" w="med" len="med"/>
            <a:tailEnd type="none" w="med" len="med"/>
          </a:ln>
        </p:spPr>
      </p:cxnSp>
      <p:pic>
        <p:nvPicPr>
          <p:cNvPr id="103" name="Google Shape;103;p18"/>
          <p:cNvPicPr preferRelativeResize="0"/>
          <p:nvPr/>
        </p:nvPicPr>
        <p:blipFill rotWithShape="1">
          <a:blip r:embed="rId4">
            <a:alphaModFix/>
          </a:blip>
          <a:srcRect l="12842" r="19425"/>
          <a:stretch/>
        </p:blipFill>
        <p:spPr>
          <a:xfrm>
            <a:off x="8832579" y="3591650"/>
            <a:ext cx="2806500" cy="2761500"/>
          </a:xfrm>
          <a:prstGeom prst="ellipse">
            <a:avLst/>
          </a:prstGeom>
          <a:noFill/>
          <a:ln w="76200" cap="flat" cmpd="sng">
            <a:solidFill>
              <a:srgbClr val="F7B738"/>
            </a:solidFill>
            <a:prstDash val="solid"/>
            <a:round/>
            <a:headEnd type="none" w="sm" len="sm"/>
            <a:tailEnd type="none" w="sm" len="sm"/>
          </a:ln>
        </p:spPr>
      </p:pic>
      <p:pic>
        <p:nvPicPr>
          <p:cNvPr id="104" name="Google Shape;104;p18"/>
          <p:cNvPicPr preferRelativeResize="0"/>
          <p:nvPr/>
        </p:nvPicPr>
        <p:blipFill>
          <a:blip r:embed="rId5">
            <a:alphaModFix/>
          </a:blip>
          <a:stretch>
            <a:fillRect/>
          </a:stretch>
        </p:blipFill>
        <p:spPr>
          <a:xfrm rot="2700025">
            <a:off x="7305768" y="3427407"/>
            <a:ext cx="1193020" cy="791662"/>
          </a:xfrm>
          <a:prstGeom prst="rect">
            <a:avLst/>
          </a:prstGeom>
          <a:noFill/>
          <a:ln>
            <a:noFill/>
          </a:ln>
        </p:spPr>
      </p:pic>
      <p:pic>
        <p:nvPicPr>
          <p:cNvPr id="105" name="Google Shape;105;p18"/>
          <p:cNvPicPr preferRelativeResize="0"/>
          <p:nvPr/>
        </p:nvPicPr>
        <p:blipFill>
          <a:blip r:embed="rId6">
            <a:alphaModFix/>
          </a:blip>
          <a:stretch>
            <a:fillRect/>
          </a:stretch>
        </p:blipFill>
        <p:spPr>
          <a:xfrm>
            <a:off x="8978625" y="522475"/>
            <a:ext cx="1278375" cy="1084525"/>
          </a:xfrm>
          <a:prstGeom prst="rect">
            <a:avLst/>
          </a:prstGeom>
          <a:noFill/>
          <a:ln>
            <a:noFill/>
          </a:ln>
        </p:spPr>
      </p:pic>
      <p:sp>
        <p:nvSpPr>
          <p:cNvPr id="3" name="Google Shape;88;p17">
            <a:extLst>
              <a:ext uri="{FF2B5EF4-FFF2-40B4-BE49-F238E27FC236}">
                <a16:creationId xmlns:a16="http://schemas.microsoft.com/office/drawing/2014/main" id="{0AF5A1FF-F07B-01F1-1AB7-D3D70AA65BFD}"/>
              </a:ext>
            </a:extLst>
          </p:cNvPr>
          <p:cNvSpPr txBox="1">
            <a:spLocks/>
          </p:cNvSpPr>
          <p:nvPr/>
        </p:nvSpPr>
        <p:spPr>
          <a:xfrm>
            <a:off x="350301" y="2186963"/>
            <a:ext cx="2810850" cy="141626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nSpc>
                <a:spcPct val="90000"/>
              </a:lnSpc>
              <a:spcAft>
                <a:spcPts val="100"/>
              </a:spcAft>
            </a:pPr>
            <a:r>
              <a:rPr lang="fr-FR" sz="2600" dirty="0">
                <a:latin typeface="Nunito"/>
                <a:ea typeface="Nunito"/>
              </a:rPr>
              <a:t>C’est un gaz bleu pâle avec une odeur distinctement piquante.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3"/>
          <p:cNvSpPr txBox="1">
            <a:spLocks noGrp="1"/>
          </p:cNvSpPr>
          <p:nvPr>
            <p:ph type="title"/>
          </p:nvPr>
        </p:nvSpPr>
        <p:spPr>
          <a:xfrm>
            <a:off x="1848950" y="822325"/>
            <a:ext cx="9473400" cy="1325700"/>
          </a:xfrm>
          <a:prstGeom prst="rect">
            <a:avLst/>
          </a:prstGeom>
          <a:noFill/>
          <a:ln>
            <a:noFill/>
          </a:ln>
        </p:spPr>
        <p:txBody>
          <a:bodyPr spcFirstLastPara="1" wrap="square" lIns="91425" tIns="45700" rIns="91425" bIns="45700" anchor="ctr" anchorCtr="0">
            <a:normAutofit fontScale="90000"/>
          </a:bodyPr>
          <a:lstStyle/>
          <a:p>
            <a:pPr lvl="0" algn="ctr">
              <a:buSzPct val="118918"/>
            </a:pPr>
            <a:r>
              <a:rPr lang="en-CA" b="1" dirty="0">
                <a:latin typeface="JetBrains Mono"/>
                <a:ea typeface="JetBrains Mono"/>
                <a:cs typeface="JetBrains Mono"/>
                <a:sym typeface="JetBrains Mono"/>
              </a:rPr>
              <a:t>11. </a:t>
            </a:r>
            <a:r>
              <a:rPr lang="fr-FR" b="1" dirty="0">
                <a:latin typeface="JetBrains Mono"/>
                <a:ea typeface="JetBrains Mono"/>
                <a:cs typeface="JetBrains Mono"/>
                <a:sym typeface="JetBrains Mono"/>
              </a:rPr>
              <a:t>La première étape pour déterminer s’il y a des niveaux dangereux de rayonnement dans votre maison consiste à :</a:t>
            </a:r>
            <a:endParaRPr b="1" dirty="0">
              <a:latin typeface="JetBrains Mono"/>
              <a:ea typeface="JetBrains Mono"/>
              <a:cs typeface="JetBrains Mono"/>
              <a:sym typeface="JetBrains Mono"/>
            </a:endParaRPr>
          </a:p>
        </p:txBody>
      </p:sp>
      <p:pic>
        <p:nvPicPr>
          <p:cNvPr id="660" name="Google Shape;660;p63"/>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661" name="Google Shape;661;p63"/>
          <p:cNvSpPr txBox="1"/>
          <p:nvPr/>
        </p:nvSpPr>
        <p:spPr>
          <a:xfrm>
            <a:off x="2006773" y="2810325"/>
            <a:ext cx="3944848" cy="999600"/>
          </a:xfrm>
          <a:prstGeom prst="rect">
            <a:avLst/>
          </a:prstGeom>
          <a:noFill/>
          <a:ln>
            <a:noFill/>
          </a:ln>
        </p:spPr>
        <p:txBody>
          <a:bodyPr spcFirstLastPara="1" wrap="square" lIns="91425" tIns="91425" rIns="91425" bIns="91425" anchor="t" anchorCtr="0">
            <a:noAutofit/>
          </a:bodyPr>
          <a:lstStyle/>
          <a:p>
            <a:pPr marL="457200" indent="-368300">
              <a:lnSpc>
                <a:spcPct val="90000"/>
              </a:lnSpc>
              <a:spcAft>
                <a:spcPts val="1600"/>
              </a:spcAft>
              <a:buClr>
                <a:schemeClr val="dk1"/>
              </a:buClr>
              <a:buSzPts val="2200"/>
              <a:buFont typeface="JetBrains Mono"/>
              <a:buAutoNum type="alphaUcPeriod"/>
            </a:pPr>
            <a:r>
              <a:rPr lang="fr-FR" sz="2200" dirty="0">
                <a:solidFill>
                  <a:schemeClr val="dk1"/>
                </a:solidFill>
                <a:latin typeface="JetBrains Mono"/>
                <a:ea typeface="JetBrains Mono"/>
                <a:cs typeface="JetBrains Mono"/>
                <a:sym typeface="JetBrains Mono"/>
              </a:rPr>
              <a:t>Consulter d’autres résidents de la région</a:t>
            </a:r>
            <a:endParaRPr sz="2200" dirty="0">
              <a:solidFill>
                <a:schemeClr val="dk1"/>
              </a:solidFill>
              <a:latin typeface="JetBrains Mono"/>
              <a:ea typeface="JetBrains Mono"/>
              <a:cs typeface="JetBrains Mono"/>
              <a:sym typeface="JetBrains Mono"/>
            </a:endParaRPr>
          </a:p>
        </p:txBody>
      </p:sp>
      <p:pic>
        <p:nvPicPr>
          <p:cNvPr id="662" name="Google Shape;662;p63"/>
          <p:cNvPicPr preferRelativeResize="0"/>
          <p:nvPr/>
        </p:nvPicPr>
        <p:blipFill>
          <a:blip r:embed="rId3">
            <a:alphaModFix/>
          </a:blip>
          <a:stretch>
            <a:fillRect/>
          </a:stretch>
        </p:blipFill>
        <p:spPr>
          <a:xfrm>
            <a:off x="6374455" y="2594205"/>
            <a:ext cx="4367682" cy="1878325"/>
          </a:xfrm>
          <a:prstGeom prst="rect">
            <a:avLst/>
          </a:prstGeom>
          <a:noFill/>
          <a:ln>
            <a:noFill/>
          </a:ln>
        </p:spPr>
      </p:pic>
      <p:sp>
        <p:nvSpPr>
          <p:cNvPr id="663" name="Google Shape;663;p63"/>
          <p:cNvSpPr txBox="1"/>
          <p:nvPr/>
        </p:nvSpPr>
        <p:spPr>
          <a:xfrm>
            <a:off x="6701849" y="2734125"/>
            <a:ext cx="4040288" cy="999600"/>
          </a:xfrm>
          <a:prstGeom prst="rect">
            <a:avLst/>
          </a:prstGeom>
          <a:noFill/>
          <a:ln>
            <a:noFill/>
          </a:ln>
        </p:spPr>
        <p:txBody>
          <a:bodyPr spcFirstLastPara="1" wrap="square" lIns="91425" tIns="91425" rIns="91425" bIns="91425" anchor="t" anchorCtr="0">
            <a:noAutofit/>
          </a:bodyPr>
          <a:lstStyle/>
          <a:p>
            <a:pPr lvl="0"/>
            <a:r>
              <a:rPr lang="en-CA" sz="2200" dirty="0">
                <a:solidFill>
                  <a:srgbClr val="191919"/>
                </a:solidFill>
                <a:latin typeface="JetBrains Mono"/>
                <a:ea typeface="JetBrains Mono"/>
                <a:cs typeface="JetBrains Mono"/>
                <a:sym typeface="JetBrains Mono"/>
              </a:rPr>
              <a:t>B. </a:t>
            </a:r>
            <a:r>
              <a:rPr lang="fr-FR" sz="2200" dirty="0">
                <a:solidFill>
                  <a:srgbClr val="191919"/>
                </a:solidFill>
                <a:latin typeface="JetBrains Mono"/>
                <a:ea typeface="JetBrains Mono"/>
                <a:cs typeface="JetBrains Mono"/>
                <a:sym typeface="JetBrains Mono"/>
              </a:rPr>
              <a:t>Consultez la carte du Centre de contrôle des maladies de la Colombie-Britannique</a:t>
            </a:r>
            <a:endParaRPr sz="2200" dirty="0">
              <a:solidFill>
                <a:srgbClr val="191919"/>
              </a:solidFill>
              <a:latin typeface="JetBrains Mono"/>
              <a:ea typeface="JetBrains Mono"/>
              <a:cs typeface="JetBrains Mono"/>
              <a:sym typeface="JetBrains Mono"/>
            </a:endParaRPr>
          </a:p>
        </p:txBody>
      </p:sp>
      <p:pic>
        <p:nvPicPr>
          <p:cNvPr id="664" name="Google Shape;664;p63"/>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665" name="Google Shape;665;p63"/>
          <p:cNvSpPr txBox="1"/>
          <p:nvPr/>
        </p:nvSpPr>
        <p:spPr>
          <a:xfrm>
            <a:off x="2257975" y="4702850"/>
            <a:ext cx="3477600" cy="999600"/>
          </a:xfrm>
          <a:prstGeom prst="rect">
            <a:avLst/>
          </a:prstGeom>
          <a:noFill/>
          <a:ln>
            <a:noFill/>
          </a:ln>
        </p:spPr>
        <p:txBody>
          <a:bodyPr spcFirstLastPara="1" wrap="square" lIns="91425" tIns="91425" rIns="91425" bIns="91425" anchor="t" anchorCtr="0">
            <a:noAutofit/>
          </a:bodyPr>
          <a:lstStyle/>
          <a:p>
            <a:pPr lvl="0"/>
            <a:r>
              <a:rPr lang="en-CA" sz="2200" b="1" dirty="0">
                <a:solidFill>
                  <a:srgbClr val="191919"/>
                </a:solidFill>
                <a:latin typeface="JetBrains Mono"/>
                <a:ea typeface="JetBrains Mono"/>
                <a:cs typeface="JetBrains Mono"/>
                <a:sym typeface="JetBrains Mono"/>
              </a:rPr>
              <a:t>C. </a:t>
            </a:r>
            <a:r>
              <a:rPr lang="fr-FR" sz="2200" b="1" dirty="0">
                <a:solidFill>
                  <a:schemeClr val="dk1"/>
                </a:solidFill>
                <a:latin typeface="JetBrains Mono"/>
                <a:ea typeface="JetBrains Mono"/>
                <a:cs typeface="JetBrains Mono"/>
                <a:sym typeface="JetBrains Mono"/>
              </a:rPr>
              <a:t>Testez le niveau de radon dans votre maison</a:t>
            </a:r>
            <a:endParaRPr sz="2200" b="1" dirty="0">
              <a:solidFill>
                <a:srgbClr val="191919"/>
              </a:solidFill>
              <a:latin typeface="JetBrains Mono"/>
              <a:ea typeface="JetBrains Mono"/>
              <a:cs typeface="JetBrains Mono"/>
              <a:sym typeface="JetBrains Mono"/>
            </a:endParaRPr>
          </a:p>
        </p:txBody>
      </p:sp>
      <p:pic>
        <p:nvPicPr>
          <p:cNvPr id="666" name="Google Shape;666;p63"/>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667" name="Google Shape;667;p63"/>
          <p:cNvSpPr txBox="1"/>
          <p:nvPr/>
        </p:nvSpPr>
        <p:spPr>
          <a:xfrm>
            <a:off x="6675875" y="4764850"/>
            <a:ext cx="3805200" cy="999600"/>
          </a:xfrm>
          <a:prstGeom prst="rect">
            <a:avLst/>
          </a:prstGeom>
          <a:noFill/>
          <a:ln>
            <a:noFill/>
          </a:ln>
        </p:spPr>
        <p:txBody>
          <a:bodyPr spcFirstLastPara="1" wrap="square" lIns="91425" tIns="91425" rIns="91425" bIns="91425" anchor="t" anchorCtr="0">
            <a:noAutofit/>
          </a:bodyPr>
          <a:lstStyle/>
          <a:p>
            <a:pPr lvl="0"/>
            <a:r>
              <a:rPr lang="en-CA" sz="2100" dirty="0">
                <a:solidFill>
                  <a:srgbClr val="191919"/>
                </a:solidFill>
                <a:latin typeface="JetBrains Mono"/>
                <a:ea typeface="JetBrains Mono"/>
                <a:cs typeface="JetBrains Mono"/>
                <a:sym typeface="JetBrains Mono"/>
              </a:rPr>
              <a:t>D. </a:t>
            </a:r>
            <a:r>
              <a:rPr lang="fr-FR" sz="2100" dirty="0">
                <a:solidFill>
                  <a:schemeClr val="dk1"/>
                </a:solidFill>
                <a:latin typeface="JetBrains Mono"/>
                <a:ea typeface="JetBrains Mono"/>
                <a:cs typeface="JetBrains Mono"/>
                <a:sym typeface="JetBrains Mono"/>
              </a:rPr>
              <a:t>Embaucher un technicien en atténuation du radon</a:t>
            </a:r>
            <a:endParaRPr sz="1800" dirty="0">
              <a:solidFill>
                <a:srgbClr val="191919"/>
              </a:solidFill>
              <a:latin typeface="JetBrains Mono"/>
              <a:ea typeface="JetBrains Mono"/>
              <a:cs typeface="JetBrains Mono"/>
              <a:sym typeface="JetBrains Mono"/>
            </a:endParaRPr>
          </a:p>
        </p:txBody>
      </p:sp>
      <p:pic>
        <p:nvPicPr>
          <p:cNvPr id="668" name="Google Shape;668;p63"/>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1EC516AE-484A-C649-5409-4E299C317D32}"/>
              </a:ext>
            </a:extLst>
          </p:cNvPr>
          <p:cNvPicPr preferRelativeResize="0"/>
          <p:nvPr/>
        </p:nvPicPr>
        <p:blipFill>
          <a:blip r:embed="rId5">
            <a:alphaModFix/>
            <a:duotone>
              <a:schemeClr val="accent6">
                <a:shade val="45000"/>
                <a:satMod val="135000"/>
              </a:schemeClr>
              <a:prstClr val="white"/>
            </a:duotone>
          </a:blip>
          <a:stretch>
            <a:fillRect/>
          </a:stretch>
        </p:blipFill>
        <p:spPr>
          <a:xfrm>
            <a:off x="5226838" y="5359430"/>
            <a:ext cx="778761" cy="508775"/>
          </a:xfrm>
          <a:prstGeom prst="rect">
            <a:avLst/>
          </a:prstGeom>
          <a:noFill/>
          <a:ln>
            <a:noFill/>
          </a:ln>
        </p:spPr>
      </p:pic>
    </p:spTree>
    <p:extLst>
      <p:ext uri="{BB962C8B-B14F-4D97-AF65-F5344CB8AC3E}">
        <p14:creationId xmlns:p14="http://schemas.microsoft.com/office/powerpoint/2010/main" val="3545433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5"/>
          <p:cNvSpPr txBox="1">
            <a:spLocks noGrp="1"/>
          </p:cNvSpPr>
          <p:nvPr>
            <p:ph type="title"/>
          </p:nvPr>
        </p:nvSpPr>
        <p:spPr>
          <a:xfrm>
            <a:off x="838200" y="2766150"/>
            <a:ext cx="10515600" cy="1325700"/>
          </a:xfrm>
          <a:prstGeom prst="rect">
            <a:avLst/>
          </a:prstGeom>
          <a:noFill/>
          <a:ln>
            <a:noFill/>
          </a:ln>
        </p:spPr>
        <p:txBody>
          <a:bodyPr spcFirstLastPara="1" wrap="square" lIns="91425" tIns="45700" rIns="91425" bIns="45700" anchor="ctr" anchorCtr="0">
            <a:normAutofit/>
          </a:bodyPr>
          <a:lstStyle/>
          <a:p>
            <a:pPr lvl="0" algn="ctr">
              <a:buSzPts val="4400"/>
            </a:pPr>
            <a:r>
              <a:rPr lang="en-CA" dirty="0" err="1">
                <a:latin typeface="JetBrains Mono ExtraBold"/>
                <a:ea typeface="JetBrains Mono ExtraBold"/>
                <a:cs typeface="JetBrains Mono ExtraBold"/>
                <a:sym typeface="JetBrains Mono ExtraBold"/>
              </a:rPr>
              <a:t>Prochaines</a:t>
            </a:r>
            <a:r>
              <a:rPr lang="en-CA" dirty="0">
                <a:latin typeface="JetBrains Mono ExtraBold"/>
                <a:ea typeface="JetBrains Mono ExtraBold"/>
                <a:cs typeface="JetBrains Mono ExtraBold"/>
                <a:sym typeface="JetBrains Mono ExtraBold"/>
              </a:rPr>
              <a:t> </a:t>
            </a:r>
            <a:br>
              <a:rPr lang="en-CA" dirty="0">
                <a:latin typeface="JetBrains Mono ExtraBold"/>
                <a:ea typeface="JetBrains Mono ExtraBold"/>
                <a:cs typeface="JetBrains Mono ExtraBold"/>
                <a:sym typeface="JetBrains Mono ExtraBold"/>
              </a:rPr>
            </a:br>
            <a:r>
              <a:rPr lang="en-CA" dirty="0">
                <a:latin typeface="JetBrains Mono ExtraBold"/>
                <a:ea typeface="JetBrains Mono ExtraBold"/>
                <a:cs typeface="JetBrains Mono ExtraBold"/>
                <a:sym typeface="JetBrains Mono ExtraBold"/>
              </a:rPr>
              <a:t>étapes</a:t>
            </a:r>
            <a:endParaRPr dirty="0">
              <a:latin typeface="JetBrains Mono ExtraBold"/>
              <a:ea typeface="JetBrains Mono ExtraBold"/>
              <a:cs typeface="JetBrains Mono ExtraBold"/>
              <a:sym typeface="JetBrains Mono ExtraBold"/>
            </a:endParaRPr>
          </a:p>
        </p:txBody>
      </p:sp>
      <p:sp>
        <p:nvSpPr>
          <p:cNvPr id="691" name="Google Shape;691;p65"/>
          <p:cNvSpPr txBox="1">
            <a:spLocks noGrp="1"/>
          </p:cNvSpPr>
          <p:nvPr>
            <p:ph type="body" idx="1"/>
          </p:nvPr>
        </p:nvSpPr>
        <p:spPr>
          <a:xfrm>
            <a:off x="3374337" y="3938002"/>
            <a:ext cx="5181599" cy="1504200"/>
          </a:xfrm>
          <a:prstGeom prst="rect">
            <a:avLst/>
          </a:prstGeom>
          <a:noFill/>
          <a:ln>
            <a:noFill/>
          </a:ln>
        </p:spPr>
        <p:txBody>
          <a:bodyPr spcFirstLastPara="1" wrap="square" lIns="91425" tIns="45700" rIns="91425" bIns="45700" anchor="t" anchorCtr="0">
            <a:normAutofit/>
          </a:bodyPr>
          <a:lstStyle/>
          <a:p>
            <a:pPr lvl="0" algn="ctr">
              <a:lnSpc>
                <a:spcPct val="115000"/>
              </a:lnSpc>
              <a:spcBef>
                <a:spcPts val="0"/>
              </a:spcBef>
              <a:buFont typeface="Nunito"/>
              <a:buChar char="●"/>
            </a:pPr>
            <a:r>
              <a:rPr lang="fr-FR" sz="2200" dirty="0">
                <a:latin typeface="Nunito"/>
                <a:ea typeface="Nunito"/>
                <a:cs typeface="Nunito"/>
                <a:sym typeface="Nunito"/>
              </a:rPr>
              <a:t>Partagez ce que vous avez appris</a:t>
            </a:r>
          </a:p>
          <a:p>
            <a:pPr lvl="0" algn="ctr">
              <a:lnSpc>
                <a:spcPct val="115000"/>
              </a:lnSpc>
              <a:spcBef>
                <a:spcPts val="0"/>
              </a:spcBef>
              <a:buFont typeface="Nunito"/>
              <a:buChar char="●"/>
            </a:pPr>
            <a:r>
              <a:rPr lang="en-CA" sz="2200" dirty="0" err="1">
                <a:latin typeface="Nunito"/>
                <a:ea typeface="Nunito"/>
                <a:cs typeface="Nunito"/>
                <a:sym typeface="Nunito"/>
              </a:rPr>
              <a:t>Testez</a:t>
            </a:r>
            <a:r>
              <a:rPr lang="en-CA" sz="2200" dirty="0">
                <a:latin typeface="Nunito"/>
                <a:ea typeface="Nunito"/>
                <a:cs typeface="Nunito"/>
                <a:sym typeface="Nunito"/>
              </a:rPr>
              <a:t> </a:t>
            </a:r>
            <a:r>
              <a:rPr lang="en-CA" sz="2200" dirty="0" err="1">
                <a:latin typeface="Nunito"/>
                <a:ea typeface="Nunito"/>
                <a:cs typeface="Nunito"/>
                <a:sym typeface="Nunito"/>
              </a:rPr>
              <a:t>votre</a:t>
            </a:r>
            <a:r>
              <a:rPr lang="en-CA" sz="2200" dirty="0">
                <a:latin typeface="Nunito"/>
                <a:ea typeface="Nunito"/>
                <a:cs typeface="Nunito"/>
                <a:sym typeface="Nunito"/>
              </a:rPr>
              <a:t> </a:t>
            </a:r>
            <a:r>
              <a:rPr lang="en-CA" sz="2200" dirty="0" err="1">
                <a:latin typeface="Nunito"/>
                <a:ea typeface="Nunito"/>
                <a:cs typeface="Nunito"/>
                <a:sym typeface="Nunito"/>
              </a:rPr>
              <a:t>maison</a:t>
            </a:r>
            <a:endParaRPr sz="2200" dirty="0">
              <a:latin typeface="Nunito"/>
              <a:ea typeface="Nunito"/>
              <a:cs typeface="Nunito"/>
              <a:sym typeface="Nunito"/>
            </a:endParaRPr>
          </a:p>
        </p:txBody>
      </p:sp>
      <p:pic>
        <p:nvPicPr>
          <p:cNvPr id="692" name="Google Shape;692;p65"/>
          <p:cNvPicPr preferRelativeResize="0"/>
          <p:nvPr/>
        </p:nvPicPr>
        <p:blipFill>
          <a:blip r:embed="rId3">
            <a:alphaModFix/>
          </a:blip>
          <a:stretch>
            <a:fillRect/>
          </a:stretch>
        </p:blipFill>
        <p:spPr>
          <a:xfrm>
            <a:off x="5189062" y="1055743"/>
            <a:ext cx="1813888" cy="1504200"/>
          </a:xfrm>
          <a:prstGeom prst="rect">
            <a:avLst/>
          </a:prstGeom>
          <a:noFill/>
          <a:ln>
            <a:noFill/>
          </a:ln>
        </p:spPr>
      </p:pic>
      <p:pic>
        <p:nvPicPr>
          <p:cNvPr id="3" name="Google Shape;179;p25" descr="A house with grass and trees&#10;&#10;Description automatically generated">
            <a:extLst>
              <a:ext uri="{FF2B5EF4-FFF2-40B4-BE49-F238E27FC236}">
                <a16:creationId xmlns:a16="http://schemas.microsoft.com/office/drawing/2014/main" id="{BF9028F7-A59C-7EFB-B6A3-AD55A3A00DE7}"/>
              </a:ext>
            </a:extLst>
          </p:cNvPr>
          <p:cNvPicPr preferRelativeResize="0"/>
          <p:nvPr/>
        </p:nvPicPr>
        <p:blipFill rotWithShape="1">
          <a:blip r:embed="rId4">
            <a:alphaModFix/>
          </a:blip>
          <a:srcRect l="16112" r="41156" b="785"/>
          <a:stretch/>
        </p:blipFill>
        <p:spPr>
          <a:xfrm>
            <a:off x="1015" y="1500"/>
            <a:ext cx="3718203" cy="6857355"/>
          </a:xfrm>
          <a:prstGeom prst="rect">
            <a:avLst/>
          </a:prstGeom>
          <a:noFill/>
          <a:ln>
            <a:noFill/>
          </a:ln>
        </p:spPr>
      </p:pic>
      <p:pic>
        <p:nvPicPr>
          <p:cNvPr id="4" name="Picture 3" descr="A black round object next to a potted plant&#10;&#10;Description automatically generated">
            <a:extLst>
              <a:ext uri="{FF2B5EF4-FFF2-40B4-BE49-F238E27FC236}">
                <a16:creationId xmlns:a16="http://schemas.microsoft.com/office/drawing/2014/main" id="{68217B7B-BA7C-1566-D7C2-3E60BC3934BE}"/>
              </a:ext>
            </a:extLst>
          </p:cNvPr>
          <p:cNvPicPr>
            <a:picLocks noChangeAspect="1"/>
          </p:cNvPicPr>
          <p:nvPr/>
        </p:nvPicPr>
        <p:blipFill rotWithShape="1">
          <a:blip r:embed="rId5"/>
          <a:srcRect l="5654" t="-1401" r="5300" b="-235"/>
          <a:stretch/>
        </p:blipFill>
        <p:spPr>
          <a:xfrm>
            <a:off x="8499218" y="-116109"/>
            <a:ext cx="4080145" cy="697433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p66"/>
          <p:cNvPicPr preferRelativeResize="0"/>
          <p:nvPr/>
        </p:nvPicPr>
        <p:blipFill>
          <a:blip r:embed="rId3">
            <a:alphaModFix/>
          </a:blip>
          <a:stretch>
            <a:fillRect/>
          </a:stretch>
        </p:blipFill>
        <p:spPr>
          <a:xfrm>
            <a:off x="1763850" y="1874100"/>
            <a:ext cx="8933874" cy="2815225"/>
          </a:xfrm>
          <a:prstGeom prst="rect">
            <a:avLst/>
          </a:prstGeom>
          <a:noFill/>
          <a:ln>
            <a:noFill/>
          </a:ln>
        </p:spPr>
      </p:pic>
      <p:sp>
        <p:nvSpPr>
          <p:cNvPr id="698" name="Google Shape;698;p66"/>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lvl="0">
              <a:lnSpc>
                <a:spcPct val="90000"/>
              </a:lnSpc>
              <a:buSzPts val="6000"/>
            </a:pPr>
            <a:r>
              <a:rPr lang="en-CA" dirty="0">
                <a:latin typeface="JetBrains Mono ExtraBold"/>
                <a:ea typeface="JetBrains Mono ExtraBold"/>
                <a:cs typeface="JetBrains Mono ExtraBold"/>
                <a:sym typeface="JetBrains Mono ExtraBold"/>
              </a:rPr>
              <a:t>Merci!</a:t>
            </a:r>
            <a:endParaRPr dirty="0">
              <a:latin typeface="JetBrains Mono ExtraBold"/>
              <a:ea typeface="JetBrains Mono ExtraBold"/>
              <a:cs typeface="JetBrains Mono ExtraBold"/>
              <a:sym typeface="JetBrains Mono ExtraBold"/>
            </a:endParaRPr>
          </a:p>
        </p:txBody>
      </p:sp>
      <p:sp>
        <p:nvSpPr>
          <p:cNvPr id="699" name="Google Shape;699;p66"/>
          <p:cNvSpPr txBox="1"/>
          <p:nvPr/>
        </p:nvSpPr>
        <p:spPr>
          <a:xfrm>
            <a:off x="1870421" y="6398780"/>
            <a:ext cx="8451157" cy="338904"/>
          </a:xfrm>
          <a:prstGeom prst="rect">
            <a:avLst/>
          </a:prstGeom>
          <a:noFill/>
          <a:ln>
            <a:noFill/>
          </a:ln>
        </p:spPr>
        <p:txBody>
          <a:bodyPr spcFirstLastPara="1" wrap="square" lIns="91425" tIns="91425" rIns="91425" bIns="91425" anchor="t" anchorCtr="0">
            <a:noAutofit/>
          </a:bodyPr>
          <a:lstStyle/>
          <a:p>
            <a:pPr lvl="0"/>
            <a:r>
              <a:rPr lang="fr-FR" sz="1700" dirty="0">
                <a:solidFill>
                  <a:schemeClr val="dk2"/>
                </a:solidFill>
                <a:latin typeface="Nunito"/>
                <a:ea typeface="Nunito"/>
                <a:cs typeface="Nunito"/>
                <a:sym typeface="Nunito"/>
              </a:rPr>
              <a:t>Images et graphiques avec l’aimable autorisation de</a:t>
            </a:r>
            <a:r>
              <a:rPr lang="en-CA" sz="1700" dirty="0" err="1">
                <a:solidFill>
                  <a:schemeClr val="dk2"/>
                </a:solidFill>
                <a:latin typeface="Nunito"/>
                <a:ea typeface="Nunito"/>
                <a:cs typeface="Nunito"/>
                <a:sym typeface="Nunito"/>
              </a:rPr>
              <a:t>Freepik</a:t>
            </a:r>
            <a:r>
              <a:rPr lang="en-CA" sz="1700" dirty="0">
                <a:solidFill>
                  <a:schemeClr val="dk2"/>
                </a:solidFill>
                <a:latin typeface="Nunito"/>
                <a:ea typeface="Nunito"/>
                <a:cs typeface="Nunito"/>
                <a:sym typeface="Nunito"/>
              </a:rPr>
              <a:t>, </a:t>
            </a:r>
            <a:r>
              <a:rPr lang="en-CA" sz="1700" dirty="0" err="1">
                <a:solidFill>
                  <a:schemeClr val="dk2"/>
                </a:solidFill>
                <a:latin typeface="Nunito"/>
                <a:ea typeface="Nunito"/>
                <a:cs typeface="Nunito"/>
                <a:sym typeface="Nunito"/>
              </a:rPr>
              <a:t>Unsplash</a:t>
            </a:r>
            <a:r>
              <a:rPr lang="en-CA" sz="1700" dirty="0">
                <a:solidFill>
                  <a:schemeClr val="dk2"/>
                </a:solidFill>
                <a:latin typeface="Nunito"/>
                <a:ea typeface="Nunito"/>
                <a:cs typeface="Nunito"/>
                <a:sym typeface="Nunito"/>
              </a:rPr>
              <a:t>, and </a:t>
            </a:r>
            <a:r>
              <a:rPr lang="en-CA" sz="1700" dirty="0" err="1">
                <a:solidFill>
                  <a:schemeClr val="dk2"/>
                </a:solidFill>
                <a:latin typeface="Nunito"/>
                <a:ea typeface="Nunito"/>
                <a:cs typeface="Nunito"/>
                <a:sym typeface="Nunito"/>
              </a:rPr>
              <a:t>Pixabay</a:t>
            </a:r>
            <a:endParaRPr sz="1200" dirty="0">
              <a:solidFill>
                <a:schemeClr val="dk2"/>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02075" y="634350"/>
            <a:ext cx="3207000" cy="1325700"/>
          </a:xfrm>
          <a:prstGeom prst="rect">
            <a:avLst/>
          </a:prstGeom>
          <a:noFill/>
          <a:ln>
            <a:noFill/>
          </a:ln>
        </p:spPr>
        <p:txBody>
          <a:bodyPr spcFirstLastPara="1" wrap="square" lIns="91425" tIns="45700" rIns="91425" bIns="45700" anchor="ctr" anchorCtr="0">
            <a:normAutofit fontScale="90000"/>
          </a:bodyPr>
          <a:lstStyle/>
          <a:p>
            <a:pPr lvl="0">
              <a:buSzPct val="81481"/>
            </a:pPr>
            <a:r>
              <a:rPr lang="en-CA" sz="5400" b="1" dirty="0" err="1">
                <a:solidFill>
                  <a:srgbClr val="000000"/>
                </a:solidFill>
                <a:latin typeface="JetBrains Mono"/>
                <a:ea typeface="JetBrains Mono"/>
                <a:cs typeface="JetBrains Mono"/>
                <a:sym typeface="JetBrains Mono"/>
              </a:rPr>
              <a:t>Dioxyde</a:t>
            </a:r>
            <a:r>
              <a:rPr lang="en-CA" sz="5400" b="1" dirty="0">
                <a:solidFill>
                  <a:srgbClr val="000000"/>
                </a:solidFill>
                <a:latin typeface="JetBrains Mono"/>
                <a:ea typeface="JetBrains Mono"/>
                <a:cs typeface="JetBrains Mono"/>
                <a:sym typeface="JetBrains Mono"/>
              </a:rPr>
              <a:t> de </a:t>
            </a:r>
            <a:r>
              <a:rPr lang="en-CA" sz="5400" b="1" dirty="0" err="1">
                <a:solidFill>
                  <a:srgbClr val="000000"/>
                </a:solidFill>
                <a:latin typeface="JetBrains Mono"/>
                <a:ea typeface="JetBrains Mono"/>
                <a:cs typeface="JetBrains Mono"/>
                <a:sym typeface="JetBrains Mono"/>
              </a:rPr>
              <a:t>carbone</a:t>
            </a:r>
            <a:endParaRPr sz="5400" b="1" dirty="0">
              <a:solidFill>
                <a:srgbClr val="000000"/>
              </a:solidFill>
              <a:latin typeface="JetBrains Mono"/>
              <a:ea typeface="JetBrains Mono"/>
              <a:cs typeface="JetBrains Mono"/>
              <a:sym typeface="JetBrains Mono"/>
            </a:endParaRPr>
          </a:p>
        </p:txBody>
      </p:sp>
      <p:pic>
        <p:nvPicPr>
          <p:cNvPr id="125" name="Google Shape;125;p20"/>
          <p:cNvPicPr preferRelativeResize="0"/>
          <p:nvPr/>
        </p:nvPicPr>
        <p:blipFill>
          <a:blip r:embed="rId3">
            <a:alphaModFix/>
          </a:blip>
          <a:stretch>
            <a:fillRect/>
          </a:stretch>
        </p:blipFill>
        <p:spPr>
          <a:xfrm>
            <a:off x="4884975" y="446276"/>
            <a:ext cx="2916775" cy="2869975"/>
          </a:xfrm>
          <a:prstGeom prst="rect">
            <a:avLst/>
          </a:prstGeom>
          <a:noFill/>
          <a:ln>
            <a:noFill/>
          </a:ln>
        </p:spPr>
      </p:pic>
      <p:sp>
        <p:nvSpPr>
          <p:cNvPr id="126" name="Google Shape;126;p20"/>
          <p:cNvSpPr txBox="1"/>
          <p:nvPr/>
        </p:nvSpPr>
        <p:spPr>
          <a:xfrm>
            <a:off x="5164801" y="1321075"/>
            <a:ext cx="2204700" cy="15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9200" b="1">
                <a:solidFill>
                  <a:schemeClr val="dk1"/>
                </a:solidFill>
                <a:latin typeface="Bree Serif"/>
                <a:ea typeface="Bree Serif"/>
                <a:cs typeface="Bree Serif"/>
                <a:sym typeface="Bree Serif"/>
              </a:rPr>
              <a:t>CO</a:t>
            </a:r>
            <a:endParaRPr sz="9200" b="1">
              <a:solidFill>
                <a:schemeClr val="dk1"/>
              </a:solidFill>
              <a:latin typeface="Bree Serif"/>
              <a:ea typeface="Bree Serif"/>
              <a:cs typeface="Bree Serif"/>
              <a:sym typeface="Bree Serif"/>
            </a:endParaRPr>
          </a:p>
        </p:txBody>
      </p:sp>
      <p:sp>
        <p:nvSpPr>
          <p:cNvPr id="127" name="Google Shape;127;p20"/>
          <p:cNvSpPr txBox="1"/>
          <p:nvPr/>
        </p:nvSpPr>
        <p:spPr>
          <a:xfrm>
            <a:off x="6640020" y="1096301"/>
            <a:ext cx="1031400" cy="17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6200" b="1">
                <a:solidFill>
                  <a:schemeClr val="dk1"/>
                </a:solidFill>
                <a:latin typeface="Bree Serif"/>
                <a:ea typeface="Bree Serif"/>
                <a:cs typeface="Bree Serif"/>
                <a:sym typeface="Bree Serif"/>
              </a:rPr>
              <a:t>2</a:t>
            </a:r>
            <a:endParaRPr sz="6200" b="1">
              <a:solidFill>
                <a:schemeClr val="dk1"/>
              </a:solidFill>
              <a:latin typeface="Bree Serif"/>
              <a:ea typeface="Bree Serif"/>
              <a:cs typeface="Bree Serif"/>
              <a:sym typeface="Bree Serif"/>
            </a:endParaRPr>
          </a:p>
        </p:txBody>
      </p:sp>
      <p:cxnSp>
        <p:nvCxnSpPr>
          <p:cNvPr id="128" name="Google Shape;128;p20"/>
          <p:cNvCxnSpPr/>
          <p:nvPr/>
        </p:nvCxnSpPr>
        <p:spPr>
          <a:xfrm>
            <a:off x="3320350" y="-7650"/>
            <a:ext cx="0" cy="6873300"/>
          </a:xfrm>
          <a:prstGeom prst="straightConnector1">
            <a:avLst/>
          </a:prstGeom>
          <a:noFill/>
          <a:ln w="76200" cap="flat" cmpd="sng">
            <a:solidFill>
              <a:srgbClr val="F6B737"/>
            </a:solidFill>
            <a:prstDash val="solid"/>
            <a:round/>
            <a:headEnd type="none" w="med" len="med"/>
            <a:tailEnd type="none" w="med" len="med"/>
          </a:ln>
        </p:spPr>
      </p:cxnSp>
      <p:pic>
        <p:nvPicPr>
          <p:cNvPr id="129" name="Google Shape;129;p20"/>
          <p:cNvPicPr preferRelativeResize="0"/>
          <p:nvPr/>
        </p:nvPicPr>
        <p:blipFill>
          <a:blip r:embed="rId4">
            <a:alphaModFix/>
          </a:blip>
          <a:stretch>
            <a:fillRect/>
          </a:stretch>
        </p:blipFill>
        <p:spPr>
          <a:xfrm rot="2700025">
            <a:off x="7305768" y="3427407"/>
            <a:ext cx="1193020" cy="791662"/>
          </a:xfrm>
          <a:prstGeom prst="rect">
            <a:avLst/>
          </a:prstGeom>
          <a:noFill/>
          <a:ln>
            <a:noFill/>
          </a:ln>
        </p:spPr>
      </p:pic>
      <p:pic>
        <p:nvPicPr>
          <p:cNvPr id="130" name="Google Shape;130;p20"/>
          <p:cNvPicPr preferRelativeResize="0"/>
          <p:nvPr/>
        </p:nvPicPr>
        <p:blipFill>
          <a:blip r:embed="rId5">
            <a:alphaModFix/>
          </a:blip>
          <a:stretch>
            <a:fillRect/>
          </a:stretch>
        </p:blipFill>
        <p:spPr>
          <a:xfrm>
            <a:off x="8978625" y="522475"/>
            <a:ext cx="1278375" cy="1084525"/>
          </a:xfrm>
          <a:prstGeom prst="rect">
            <a:avLst/>
          </a:prstGeom>
          <a:noFill/>
          <a:ln>
            <a:noFill/>
          </a:ln>
        </p:spPr>
      </p:pic>
      <p:pic>
        <p:nvPicPr>
          <p:cNvPr id="131" name="Google Shape;131;p20"/>
          <p:cNvPicPr preferRelativeResize="0"/>
          <p:nvPr/>
        </p:nvPicPr>
        <p:blipFill rotWithShape="1">
          <a:blip r:embed="rId6">
            <a:alphaModFix/>
          </a:blip>
          <a:srcRect l="8324" t="22725" b="17152"/>
          <a:stretch/>
        </p:blipFill>
        <p:spPr>
          <a:xfrm>
            <a:off x="8832575" y="3608536"/>
            <a:ext cx="2806500" cy="2761500"/>
          </a:xfrm>
          <a:prstGeom prst="ellipse">
            <a:avLst/>
          </a:prstGeom>
          <a:noFill/>
          <a:ln w="76200" cap="flat" cmpd="sng">
            <a:solidFill>
              <a:srgbClr val="F6B737"/>
            </a:solidFill>
            <a:prstDash val="solid"/>
            <a:round/>
            <a:headEnd type="none" w="sm" len="sm"/>
            <a:tailEnd type="none" w="sm" len="sm"/>
          </a:ln>
        </p:spPr>
      </p:pic>
      <p:sp>
        <p:nvSpPr>
          <p:cNvPr id="3" name="Google Shape;88;p17">
            <a:extLst>
              <a:ext uri="{FF2B5EF4-FFF2-40B4-BE49-F238E27FC236}">
                <a16:creationId xmlns:a16="http://schemas.microsoft.com/office/drawing/2014/main" id="{DE62F6B1-E6D2-2185-1BF5-391A6BA6281E}"/>
              </a:ext>
            </a:extLst>
          </p:cNvPr>
          <p:cNvSpPr txBox="1">
            <a:spLocks/>
          </p:cNvSpPr>
          <p:nvPr/>
        </p:nvSpPr>
        <p:spPr>
          <a:xfrm>
            <a:off x="302075" y="3108667"/>
            <a:ext cx="2810850" cy="141626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nSpc>
                <a:spcPct val="90000"/>
              </a:lnSpc>
              <a:spcAft>
                <a:spcPts val="100"/>
              </a:spcAft>
              <a:buSzPts val="4400"/>
            </a:pPr>
            <a:r>
              <a:rPr lang="fr-FR" sz="2600" dirty="0">
                <a:latin typeface="Nunito"/>
                <a:ea typeface="Nunito"/>
                <a:cs typeface="Nunito"/>
              </a:rPr>
              <a:t>C’est un gaz incolore et inodore produit par la respiration et la combustion.</a:t>
            </a:r>
            <a:endParaRPr lang="en-US"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149675" y="634350"/>
            <a:ext cx="3207000" cy="1325700"/>
          </a:xfrm>
          <a:prstGeom prst="rect">
            <a:avLst/>
          </a:prstGeom>
          <a:noFill/>
          <a:ln>
            <a:noFill/>
          </a:ln>
        </p:spPr>
        <p:txBody>
          <a:bodyPr spcFirstLastPara="1" wrap="square" lIns="91425" tIns="45700" rIns="91425" bIns="45700" anchor="ctr" anchorCtr="0">
            <a:noAutofit/>
          </a:bodyPr>
          <a:lstStyle/>
          <a:p>
            <a:pPr lvl="0">
              <a:buSzPts val="3960"/>
            </a:pPr>
            <a:r>
              <a:rPr lang="en-CA" sz="4660" b="1" dirty="0">
                <a:solidFill>
                  <a:srgbClr val="000000"/>
                </a:solidFill>
                <a:latin typeface="JetBrains Mono"/>
                <a:ea typeface="JetBrains Mono"/>
                <a:cs typeface="JetBrains Mono"/>
                <a:sym typeface="JetBrains Mono"/>
              </a:rPr>
              <a:t>
</a:t>
            </a:r>
            <a:r>
              <a:rPr lang="en-CA" sz="4660" b="1" dirty="0" err="1">
                <a:solidFill>
                  <a:srgbClr val="000000"/>
                </a:solidFill>
                <a:latin typeface="JetBrains Mono"/>
                <a:ea typeface="JetBrains Mono"/>
                <a:cs typeface="JetBrains Mono"/>
                <a:sym typeface="JetBrains Mono"/>
              </a:rPr>
              <a:t>Monoxyde</a:t>
            </a:r>
            <a:r>
              <a:rPr lang="en-CA" sz="4660" b="1" dirty="0">
                <a:solidFill>
                  <a:srgbClr val="000000"/>
                </a:solidFill>
                <a:latin typeface="JetBrains Mono"/>
                <a:ea typeface="JetBrains Mono"/>
                <a:cs typeface="JetBrains Mono"/>
                <a:sym typeface="JetBrains Mono"/>
              </a:rPr>
              <a:t> de </a:t>
            </a:r>
            <a:r>
              <a:rPr lang="en-CA" sz="4660" b="1" dirty="0" err="1">
                <a:solidFill>
                  <a:srgbClr val="000000"/>
                </a:solidFill>
                <a:latin typeface="JetBrains Mono"/>
                <a:ea typeface="JetBrains Mono"/>
                <a:cs typeface="JetBrains Mono"/>
                <a:sym typeface="JetBrains Mono"/>
              </a:rPr>
              <a:t>carbone</a:t>
            </a:r>
            <a:endParaRPr sz="4660" b="1" dirty="0">
              <a:solidFill>
                <a:srgbClr val="000000"/>
              </a:solidFill>
              <a:latin typeface="JetBrains Mono"/>
              <a:ea typeface="JetBrains Mono"/>
              <a:cs typeface="JetBrains Mono"/>
              <a:sym typeface="JetBrains Mono"/>
            </a:endParaRPr>
          </a:p>
        </p:txBody>
      </p:sp>
      <p:pic>
        <p:nvPicPr>
          <p:cNvPr id="138" name="Google Shape;138;p21"/>
          <p:cNvPicPr preferRelativeResize="0"/>
          <p:nvPr/>
        </p:nvPicPr>
        <p:blipFill>
          <a:blip r:embed="rId3">
            <a:alphaModFix/>
          </a:blip>
          <a:stretch>
            <a:fillRect/>
          </a:stretch>
        </p:blipFill>
        <p:spPr>
          <a:xfrm>
            <a:off x="4884975" y="446276"/>
            <a:ext cx="2916775" cy="2869975"/>
          </a:xfrm>
          <a:prstGeom prst="rect">
            <a:avLst/>
          </a:prstGeom>
          <a:noFill/>
          <a:ln>
            <a:noFill/>
          </a:ln>
        </p:spPr>
      </p:pic>
      <p:sp>
        <p:nvSpPr>
          <p:cNvPr id="139" name="Google Shape;139;p21"/>
          <p:cNvSpPr txBox="1"/>
          <p:nvPr/>
        </p:nvSpPr>
        <p:spPr>
          <a:xfrm>
            <a:off x="5317201" y="1244875"/>
            <a:ext cx="2204700" cy="15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9200" b="1">
                <a:solidFill>
                  <a:schemeClr val="dk1"/>
                </a:solidFill>
                <a:latin typeface="Bree Serif"/>
                <a:ea typeface="Bree Serif"/>
                <a:cs typeface="Bree Serif"/>
                <a:sym typeface="Bree Serif"/>
              </a:rPr>
              <a:t>CO</a:t>
            </a:r>
            <a:endParaRPr sz="9200" b="1">
              <a:solidFill>
                <a:schemeClr val="dk1"/>
              </a:solidFill>
              <a:latin typeface="Bree Serif"/>
              <a:ea typeface="Bree Serif"/>
              <a:cs typeface="Bree Serif"/>
              <a:sym typeface="Bree Serif"/>
            </a:endParaRPr>
          </a:p>
        </p:txBody>
      </p:sp>
      <p:cxnSp>
        <p:nvCxnSpPr>
          <p:cNvPr id="140" name="Google Shape;140;p21"/>
          <p:cNvCxnSpPr/>
          <p:nvPr/>
        </p:nvCxnSpPr>
        <p:spPr>
          <a:xfrm>
            <a:off x="3320350" y="-7650"/>
            <a:ext cx="0" cy="6873300"/>
          </a:xfrm>
          <a:prstGeom prst="straightConnector1">
            <a:avLst/>
          </a:prstGeom>
          <a:noFill/>
          <a:ln w="76200" cap="flat" cmpd="sng">
            <a:solidFill>
              <a:srgbClr val="F6B737"/>
            </a:solidFill>
            <a:prstDash val="solid"/>
            <a:round/>
            <a:headEnd type="none" w="med" len="med"/>
            <a:tailEnd type="none" w="med" len="med"/>
          </a:ln>
        </p:spPr>
      </p:cxnSp>
      <p:pic>
        <p:nvPicPr>
          <p:cNvPr id="141" name="Google Shape;141;p21"/>
          <p:cNvPicPr preferRelativeResize="0"/>
          <p:nvPr/>
        </p:nvPicPr>
        <p:blipFill rotWithShape="1">
          <a:blip r:embed="rId4">
            <a:alphaModFix/>
          </a:blip>
          <a:srcRect l="16134" r="16128"/>
          <a:stretch/>
        </p:blipFill>
        <p:spPr>
          <a:xfrm>
            <a:off x="8832579" y="3591650"/>
            <a:ext cx="2806500" cy="2761500"/>
          </a:xfrm>
          <a:prstGeom prst="ellipse">
            <a:avLst/>
          </a:prstGeom>
          <a:noFill/>
          <a:ln w="76200" cap="flat" cmpd="sng">
            <a:solidFill>
              <a:srgbClr val="F6B737"/>
            </a:solidFill>
            <a:prstDash val="solid"/>
            <a:round/>
            <a:headEnd type="none" w="sm" len="sm"/>
            <a:tailEnd type="none" w="sm" len="sm"/>
          </a:ln>
        </p:spPr>
      </p:pic>
      <p:pic>
        <p:nvPicPr>
          <p:cNvPr id="142" name="Google Shape;142;p21"/>
          <p:cNvPicPr preferRelativeResize="0"/>
          <p:nvPr/>
        </p:nvPicPr>
        <p:blipFill>
          <a:blip r:embed="rId5">
            <a:alphaModFix/>
          </a:blip>
          <a:stretch>
            <a:fillRect/>
          </a:stretch>
        </p:blipFill>
        <p:spPr>
          <a:xfrm rot="2700025">
            <a:off x="7305768" y="3427407"/>
            <a:ext cx="1193020" cy="791662"/>
          </a:xfrm>
          <a:prstGeom prst="rect">
            <a:avLst/>
          </a:prstGeom>
          <a:noFill/>
          <a:ln>
            <a:noFill/>
          </a:ln>
        </p:spPr>
      </p:pic>
      <p:pic>
        <p:nvPicPr>
          <p:cNvPr id="143" name="Google Shape;143;p21"/>
          <p:cNvPicPr preferRelativeResize="0"/>
          <p:nvPr/>
        </p:nvPicPr>
        <p:blipFill>
          <a:blip r:embed="rId6">
            <a:alphaModFix/>
          </a:blip>
          <a:stretch>
            <a:fillRect/>
          </a:stretch>
        </p:blipFill>
        <p:spPr>
          <a:xfrm>
            <a:off x="8978625" y="522475"/>
            <a:ext cx="1278375" cy="1084525"/>
          </a:xfrm>
          <a:prstGeom prst="rect">
            <a:avLst/>
          </a:prstGeom>
          <a:noFill/>
          <a:ln>
            <a:noFill/>
          </a:ln>
        </p:spPr>
      </p:pic>
      <p:sp>
        <p:nvSpPr>
          <p:cNvPr id="3" name="Google Shape;88;p17">
            <a:extLst>
              <a:ext uri="{FF2B5EF4-FFF2-40B4-BE49-F238E27FC236}">
                <a16:creationId xmlns:a16="http://schemas.microsoft.com/office/drawing/2014/main" id="{211036B0-7BE1-06C9-C356-BA8E9B98B217}"/>
              </a:ext>
            </a:extLst>
          </p:cNvPr>
          <p:cNvSpPr txBox="1">
            <a:spLocks/>
          </p:cNvSpPr>
          <p:nvPr/>
        </p:nvSpPr>
        <p:spPr>
          <a:xfrm>
            <a:off x="149675" y="2720868"/>
            <a:ext cx="2810850" cy="141626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nSpc>
                <a:spcPct val="90000"/>
              </a:lnSpc>
              <a:spcAft>
                <a:spcPts val="100"/>
              </a:spcAft>
              <a:buSzPts val="4400"/>
            </a:pPr>
            <a:r>
              <a:rPr lang="fr-FR" sz="2600" dirty="0">
                <a:latin typeface="Nunito"/>
                <a:ea typeface="Nunito"/>
                <a:cs typeface="Nunito"/>
              </a:rPr>
              <a:t>C’est un gaz toxique incolore et inodore.</a:t>
            </a:r>
            <a:endParaRPr lang="en-CA" sz="2600" dirty="0">
              <a:latin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0" y="329550"/>
            <a:ext cx="3278375" cy="1325700"/>
          </a:xfrm>
          <a:prstGeom prst="rect">
            <a:avLst/>
          </a:prstGeom>
          <a:noFill/>
          <a:ln>
            <a:noFill/>
          </a:ln>
        </p:spPr>
        <p:txBody>
          <a:bodyPr spcFirstLastPara="1" wrap="square" lIns="91425" tIns="45700" rIns="91425" bIns="45700" anchor="ctr" anchorCtr="0">
            <a:normAutofit fontScale="90000"/>
          </a:bodyPr>
          <a:lstStyle/>
          <a:p>
            <a:pPr lvl="0">
              <a:buSzPts val="4400"/>
            </a:pPr>
            <a:r>
              <a:rPr lang="en-CA" sz="5400" b="1" dirty="0">
                <a:solidFill>
                  <a:srgbClr val="000000"/>
                </a:solidFill>
                <a:latin typeface="JetBrains Mono"/>
                <a:ea typeface="JetBrains Mono"/>
                <a:cs typeface="JetBrains Mono"/>
                <a:sym typeface="JetBrains Mono"/>
              </a:rPr>
              <a:t>Le radon</a:t>
            </a:r>
            <a:endParaRPr sz="5400" b="1" dirty="0">
              <a:solidFill>
                <a:srgbClr val="000000"/>
              </a:solidFill>
              <a:latin typeface="JetBrains Mono"/>
              <a:ea typeface="JetBrains Mono"/>
              <a:cs typeface="JetBrains Mono"/>
              <a:sym typeface="JetBrains Mono"/>
            </a:endParaRPr>
          </a:p>
        </p:txBody>
      </p:sp>
      <p:pic>
        <p:nvPicPr>
          <p:cNvPr id="150" name="Google Shape;150;p22"/>
          <p:cNvPicPr preferRelativeResize="0"/>
          <p:nvPr/>
        </p:nvPicPr>
        <p:blipFill>
          <a:blip r:embed="rId3">
            <a:alphaModFix/>
          </a:blip>
          <a:stretch>
            <a:fillRect/>
          </a:stretch>
        </p:blipFill>
        <p:spPr>
          <a:xfrm>
            <a:off x="4884975" y="446276"/>
            <a:ext cx="2916775" cy="2869975"/>
          </a:xfrm>
          <a:prstGeom prst="rect">
            <a:avLst/>
          </a:prstGeom>
          <a:noFill/>
          <a:ln>
            <a:noFill/>
          </a:ln>
        </p:spPr>
      </p:pic>
      <p:sp>
        <p:nvSpPr>
          <p:cNvPr id="151" name="Google Shape;151;p22"/>
          <p:cNvSpPr txBox="1"/>
          <p:nvPr/>
        </p:nvSpPr>
        <p:spPr>
          <a:xfrm>
            <a:off x="5302102" y="1152600"/>
            <a:ext cx="2681400" cy="15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0000" b="1">
                <a:solidFill>
                  <a:schemeClr val="dk1"/>
                </a:solidFill>
                <a:latin typeface="Bree Serif"/>
                <a:ea typeface="Bree Serif"/>
                <a:cs typeface="Bree Serif"/>
                <a:sym typeface="Bree Serif"/>
              </a:rPr>
              <a:t>Rn</a:t>
            </a:r>
            <a:endParaRPr sz="10000" b="1">
              <a:solidFill>
                <a:schemeClr val="dk1"/>
              </a:solidFill>
              <a:latin typeface="Bree Serif"/>
              <a:ea typeface="Bree Serif"/>
              <a:cs typeface="Bree Serif"/>
              <a:sym typeface="Bree Serif"/>
            </a:endParaRPr>
          </a:p>
        </p:txBody>
      </p:sp>
      <p:cxnSp>
        <p:nvCxnSpPr>
          <p:cNvPr id="152" name="Google Shape;152;p22"/>
          <p:cNvCxnSpPr/>
          <p:nvPr/>
        </p:nvCxnSpPr>
        <p:spPr>
          <a:xfrm>
            <a:off x="3320350" y="-7650"/>
            <a:ext cx="0" cy="6873300"/>
          </a:xfrm>
          <a:prstGeom prst="straightConnector1">
            <a:avLst/>
          </a:prstGeom>
          <a:noFill/>
          <a:ln w="76200" cap="flat" cmpd="sng">
            <a:solidFill>
              <a:srgbClr val="F6B737"/>
            </a:solidFill>
            <a:prstDash val="solid"/>
            <a:round/>
            <a:headEnd type="none" w="med" len="med"/>
            <a:tailEnd type="none" w="med" len="med"/>
          </a:ln>
        </p:spPr>
      </p:cxnSp>
      <p:pic>
        <p:nvPicPr>
          <p:cNvPr id="153" name="Google Shape;153;p22"/>
          <p:cNvPicPr preferRelativeResize="0"/>
          <p:nvPr/>
        </p:nvPicPr>
        <p:blipFill rotWithShape="1">
          <a:blip r:embed="rId4">
            <a:alphaModFix/>
          </a:blip>
          <a:srcRect t="13098" b="13106"/>
          <a:stretch/>
        </p:blipFill>
        <p:spPr>
          <a:xfrm>
            <a:off x="8832579" y="3591650"/>
            <a:ext cx="2806500" cy="2761500"/>
          </a:xfrm>
          <a:prstGeom prst="ellipse">
            <a:avLst/>
          </a:prstGeom>
          <a:noFill/>
          <a:ln w="76200" cap="flat" cmpd="sng">
            <a:solidFill>
              <a:srgbClr val="F6B737"/>
            </a:solidFill>
            <a:prstDash val="solid"/>
            <a:round/>
            <a:headEnd type="none" w="sm" len="sm"/>
            <a:tailEnd type="none" w="sm" len="sm"/>
          </a:ln>
        </p:spPr>
      </p:pic>
      <p:pic>
        <p:nvPicPr>
          <p:cNvPr id="154" name="Google Shape;154;p22"/>
          <p:cNvPicPr preferRelativeResize="0"/>
          <p:nvPr/>
        </p:nvPicPr>
        <p:blipFill>
          <a:blip r:embed="rId5">
            <a:alphaModFix/>
          </a:blip>
          <a:stretch>
            <a:fillRect/>
          </a:stretch>
        </p:blipFill>
        <p:spPr>
          <a:xfrm rot="2700025">
            <a:off x="7305768" y="3427407"/>
            <a:ext cx="1193020" cy="791662"/>
          </a:xfrm>
          <a:prstGeom prst="rect">
            <a:avLst/>
          </a:prstGeom>
          <a:noFill/>
          <a:ln>
            <a:noFill/>
          </a:ln>
        </p:spPr>
      </p:pic>
      <p:pic>
        <p:nvPicPr>
          <p:cNvPr id="155" name="Google Shape;155;p22"/>
          <p:cNvPicPr preferRelativeResize="0"/>
          <p:nvPr/>
        </p:nvPicPr>
        <p:blipFill>
          <a:blip r:embed="rId6">
            <a:alphaModFix/>
          </a:blip>
          <a:stretch>
            <a:fillRect/>
          </a:stretch>
        </p:blipFill>
        <p:spPr>
          <a:xfrm>
            <a:off x="8978625" y="522475"/>
            <a:ext cx="1278375" cy="1084525"/>
          </a:xfrm>
          <a:prstGeom prst="rect">
            <a:avLst/>
          </a:prstGeom>
          <a:noFill/>
          <a:ln>
            <a:noFill/>
          </a:ln>
        </p:spPr>
      </p:pic>
      <p:sp>
        <p:nvSpPr>
          <p:cNvPr id="3" name="Google Shape;88;p17">
            <a:extLst>
              <a:ext uri="{FF2B5EF4-FFF2-40B4-BE49-F238E27FC236}">
                <a16:creationId xmlns:a16="http://schemas.microsoft.com/office/drawing/2014/main" id="{0426CC61-996A-C2BF-61B6-D7A5B584007B}"/>
              </a:ext>
            </a:extLst>
          </p:cNvPr>
          <p:cNvSpPr txBox="1">
            <a:spLocks/>
          </p:cNvSpPr>
          <p:nvPr/>
        </p:nvSpPr>
        <p:spPr>
          <a:xfrm>
            <a:off x="280890" y="1705281"/>
            <a:ext cx="2810850" cy="141626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nSpc>
                <a:spcPct val="90000"/>
              </a:lnSpc>
              <a:spcAft>
                <a:spcPts val="100"/>
              </a:spcAft>
              <a:buSzPts val="4400"/>
            </a:pPr>
            <a:r>
              <a:rPr lang="fr-FR" sz="2600" dirty="0">
                <a:latin typeface="Nunito"/>
                <a:ea typeface="Nunito"/>
                <a:cs typeface="Nunito"/>
              </a:rPr>
              <a:t>C’est un gaz noble incolore, inodore et radioactif.</a:t>
            </a:r>
            <a:endParaRPr lang="en-CA" sz="2600" dirty="0">
              <a:latin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9"/>
          <p:cNvPicPr preferRelativeResize="0"/>
          <p:nvPr/>
        </p:nvPicPr>
        <p:blipFill>
          <a:blip r:embed="rId3">
            <a:alphaModFix/>
          </a:blip>
          <a:stretch>
            <a:fillRect/>
          </a:stretch>
        </p:blipFill>
        <p:spPr>
          <a:xfrm>
            <a:off x="5878106" y="1624506"/>
            <a:ext cx="5793602" cy="1508350"/>
          </a:xfrm>
          <a:prstGeom prst="rect">
            <a:avLst/>
          </a:prstGeom>
          <a:noFill/>
          <a:ln>
            <a:noFill/>
          </a:ln>
        </p:spPr>
      </p:pic>
      <p:sp>
        <p:nvSpPr>
          <p:cNvPr id="309" name="Google Shape;309;p39"/>
          <p:cNvSpPr txBox="1">
            <a:spLocks noGrp="1"/>
          </p:cNvSpPr>
          <p:nvPr>
            <p:ph type="title"/>
          </p:nvPr>
        </p:nvSpPr>
        <p:spPr>
          <a:xfrm>
            <a:off x="1302543" y="365125"/>
            <a:ext cx="4652420" cy="1349512"/>
          </a:xfrm>
          <a:prstGeom prst="rect">
            <a:avLst/>
          </a:prstGeom>
          <a:noFill/>
          <a:ln>
            <a:noFill/>
          </a:ln>
        </p:spPr>
        <p:txBody>
          <a:bodyPr spcFirstLastPara="1" wrap="square" lIns="91425" tIns="45700" rIns="91425" bIns="45700" anchor="ctr" anchorCtr="0">
            <a:normAutofit fontScale="90000"/>
          </a:bodyPr>
          <a:lstStyle/>
          <a:p>
            <a:pPr lvl="0">
              <a:buSzPts val="4400"/>
            </a:pPr>
            <a:r>
              <a:rPr lang="fr-FR" dirty="0">
                <a:latin typeface="JetBrains Mono SemiBold"/>
                <a:ea typeface="JetBrains Mono SemiBold"/>
                <a:cs typeface="JetBrains Mono SemiBold"/>
                <a:sym typeface="JetBrains Mono SemiBold"/>
              </a:rPr>
              <a:t>Vidéo : Qu’est-ce que le radon ?</a:t>
            </a:r>
            <a:endParaRPr dirty="0">
              <a:latin typeface="JetBrains Mono SemiBold"/>
              <a:ea typeface="JetBrains Mono SemiBold"/>
              <a:cs typeface="JetBrains Mono SemiBold"/>
              <a:sym typeface="JetBrains Mono SemiBold"/>
            </a:endParaRPr>
          </a:p>
        </p:txBody>
      </p:sp>
      <p:sp>
        <p:nvSpPr>
          <p:cNvPr id="310" name="Google Shape;310;p39"/>
          <p:cNvSpPr txBox="1"/>
          <p:nvPr/>
        </p:nvSpPr>
        <p:spPr>
          <a:xfrm>
            <a:off x="5955007" y="1897481"/>
            <a:ext cx="4900500" cy="685019"/>
          </a:xfrm>
          <a:prstGeom prst="rect">
            <a:avLst/>
          </a:prstGeom>
          <a:noFill/>
          <a:ln>
            <a:noFill/>
          </a:ln>
        </p:spPr>
        <p:txBody>
          <a:bodyPr spcFirstLastPara="1" wrap="square" lIns="91425" tIns="45700" rIns="91425" bIns="45700" anchor="t" anchorCtr="0">
            <a:spAutoFit/>
          </a:bodyPr>
          <a:lstStyle/>
          <a:p>
            <a:pPr marL="457200" marR="0" lvl="1" indent="0" algn="l" rtl="0">
              <a:lnSpc>
                <a:spcPct val="107000"/>
              </a:lnSpc>
              <a:spcBef>
                <a:spcPts val="0"/>
              </a:spcBef>
              <a:spcAft>
                <a:spcPts val="0"/>
              </a:spcAft>
              <a:buNone/>
            </a:pPr>
            <a:r>
              <a:rPr lang="fr-CA" sz="1800" u="sng" dirty="0">
                <a:solidFill>
                  <a:srgbClr val="0000FF"/>
                </a:solidFill>
                <a:effectLst/>
                <a:latin typeface="Calibri" panose="020F0502020204030204" pitchFamily="34" charset="0"/>
                <a:ea typeface="Times New Roman" panose="02020603050405020304" pitchFamily="18" charset="0"/>
                <a:hlinkClick r:id="rId4"/>
              </a:rPr>
              <a:t>https://youtu.be/AdnVVALrQU4?si=URNimwVwKRFTHDs2</a:t>
            </a:r>
            <a:r>
              <a:rPr lang="fr-CA" sz="1800" dirty="0">
                <a:effectLst/>
                <a:latin typeface="Times New Roman" panose="02020603050405020304" pitchFamily="18" charset="0"/>
                <a:ea typeface="Times New Roman" panose="02020603050405020304" pitchFamily="18" charset="0"/>
              </a:rPr>
              <a:t> </a:t>
            </a:r>
            <a:endParaRPr lang="en-CA" sz="1800" i="0" u="none" strike="noStrike" cap="none" dirty="0">
              <a:solidFill>
                <a:schemeClr val="dk1"/>
              </a:solidFill>
              <a:latin typeface="Nunito"/>
              <a:ea typeface="Nunito"/>
              <a:cs typeface="Nunito"/>
              <a:sym typeface="Nunito"/>
            </a:endParaRPr>
          </a:p>
        </p:txBody>
      </p:sp>
      <p:pic>
        <p:nvPicPr>
          <p:cNvPr id="312" name="Google Shape;312;p39"/>
          <p:cNvPicPr preferRelativeResize="0"/>
          <p:nvPr/>
        </p:nvPicPr>
        <p:blipFill>
          <a:blip r:embed="rId5">
            <a:alphaModFix/>
          </a:blip>
          <a:stretch>
            <a:fillRect/>
          </a:stretch>
        </p:blipFill>
        <p:spPr>
          <a:xfrm rot="2099030">
            <a:off x="5200833" y="2117768"/>
            <a:ext cx="517500" cy="988650"/>
          </a:xfrm>
          <a:prstGeom prst="rect">
            <a:avLst/>
          </a:prstGeom>
          <a:noFill/>
          <a:ln>
            <a:noFill/>
          </a:ln>
        </p:spPr>
      </p:pic>
      <p:pic>
        <p:nvPicPr>
          <p:cNvPr id="2" name="Google Shape;162;p23" title="Radon and Cancer Risk.mp4">
            <a:hlinkClick r:id="rId6"/>
            <a:extLst>
              <a:ext uri="{FF2B5EF4-FFF2-40B4-BE49-F238E27FC236}">
                <a16:creationId xmlns:a16="http://schemas.microsoft.com/office/drawing/2014/main" id="{3EE76584-4714-A090-0A9F-DDDED4F85C24}"/>
              </a:ext>
            </a:extLst>
          </p:cNvPr>
          <p:cNvPicPr preferRelativeResize="0"/>
          <p:nvPr/>
        </p:nvPicPr>
        <p:blipFill>
          <a:blip r:embed="rId7">
            <a:alphaModFix/>
          </a:blip>
          <a:stretch>
            <a:fillRect/>
          </a:stretch>
        </p:blipFill>
        <p:spPr>
          <a:xfrm>
            <a:off x="6241257" y="3520853"/>
            <a:ext cx="5628609" cy="3020441"/>
          </a:xfrm>
          <a:prstGeom prst="rect">
            <a:avLst/>
          </a:prstGeom>
          <a:noFill/>
          <a:ln>
            <a:noFill/>
          </a:ln>
        </p:spPr>
      </p:pic>
      <p:pic>
        <p:nvPicPr>
          <p:cNvPr id="3" name="Picture 2">
            <a:extLst>
              <a:ext uri="{FF2B5EF4-FFF2-40B4-BE49-F238E27FC236}">
                <a16:creationId xmlns:a16="http://schemas.microsoft.com/office/drawing/2014/main" id="{D869BF82-49B1-EE43-5495-2C8C1FA41F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32037" y="3534349"/>
            <a:ext cx="4662392" cy="2962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47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2325</Words>
  <Application>Microsoft Macintosh PowerPoint</Application>
  <PresentationFormat>Widescreen</PresentationFormat>
  <Paragraphs>318</Paragraphs>
  <Slides>52</Slides>
  <Notes>52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Bree Serif</vt:lpstr>
      <vt:lpstr>Times New Roman</vt:lpstr>
      <vt:lpstr>JetBrains Mono Light</vt:lpstr>
      <vt:lpstr>Arial</vt:lpstr>
      <vt:lpstr>JetBrains Mono ExtraBold</vt:lpstr>
      <vt:lpstr>Nunito</vt:lpstr>
      <vt:lpstr>Helvetica</vt:lpstr>
      <vt:lpstr>JetBrains Mono SemiBold</vt:lpstr>
      <vt:lpstr>JetBrains Mono Medium</vt:lpstr>
      <vt:lpstr>Calibri</vt:lpstr>
      <vt:lpstr>Play</vt:lpstr>
      <vt:lpstr>JetBrains Mono</vt:lpstr>
      <vt:lpstr>Simple Light</vt:lpstr>
      <vt:lpstr>Éducation sur le radon</vt:lpstr>
      <vt:lpstr>Dans la troposphère où nous respirons, il y a des gaz qui sont sans danger pour les humains et des gaz qui ne le sont pas.</vt:lpstr>
      <vt:lpstr>Les gaz suivants sont d’origine naturelle, mais sont-ils respirables en toute sécurité ? </vt:lpstr>
      <vt:lpstr>Oxygène</vt:lpstr>
      <vt:lpstr>L’ozone</vt:lpstr>
      <vt:lpstr>Dioxyde de carbone</vt:lpstr>
      <vt:lpstr>
Monoxyde de carbone</vt:lpstr>
      <vt:lpstr>Le radon</vt:lpstr>
      <vt:lpstr>Vidéo : Qu’est-ce que le radon ?</vt:lpstr>
      <vt:lpstr>PowerPoint Presentation</vt:lpstr>
      <vt:lpstr>PowerPoint Presentation</vt:lpstr>
      <vt:lpstr>Le radon en mouvement?</vt:lpstr>
      <vt:lpstr>Comment le radon pénètre-t-il du sol dans nos maisons?</vt:lpstr>
      <vt:lpstr>Où sont les concentrations les plus élevées de radon?</vt:lpstr>
      <vt:lpstr>Comment puis-je savoir si le radon se trouve dans ma maison?</vt:lpstr>
      <vt:lpstr>Effets sur la santé</vt:lpstr>
      <vt:lpstr>Effets sur la santé</vt:lpstr>
      <vt:lpstr>Comment le radon cause-t-il le cancer ?</vt:lpstr>
      <vt:lpstr>Vidéo: Comment le radon cause-t-il le cancer ?</vt:lpstr>
      <vt:lpstr>Dépistage du radon</vt:lpstr>
      <vt:lpstr>Mesure du radon</vt:lpstr>
      <vt:lpstr>Dépistage du radon</vt:lpstr>
      <vt:lpstr>Interpréter les résultats</vt:lpstr>
      <vt:lpstr>Atténuation du radon</vt:lpstr>
      <vt:lpstr>Vidéo: Atténuation du radon</vt:lpstr>
      <vt:lpstr>Carrières dans le domaine du radon</vt:lpstr>
      <vt:lpstr>Carrières dans le domaine du radon</vt:lpstr>
      <vt:lpstr>POP QUIZ</vt:lpstr>
      <vt:lpstr>1. Le radon est la lente désintégration souterraine de quel élément?</vt:lpstr>
      <vt:lpstr>1. Le radon est la lente désintégration souterraine de quel élément?</vt:lpstr>
      <vt:lpstr>2. Quel type de sol permet au radon de se déplacer le plus facilement ?</vt:lpstr>
      <vt:lpstr>2. Quel type de sol permet au radon de se déplacer le plus facilement ?</vt:lpstr>
      <vt:lpstr>3. Le radon est la principale cause de quoi chez les non-fumeurs ?</vt:lpstr>
      <vt:lpstr>3. Le radon est la principale cause de quoi chez les non-fumeurs ?</vt:lpstr>
      <vt:lpstr>4. Quelle région de la Colombie-Britannique a la plus forte concentration de radon ?</vt:lpstr>
      <vt:lpstr>4. Quelle région de la Colombie-Britannique a la plus forte concentration de radon ?</vt:lpstr>
      <vt:lpstr>Où peut-on facilement emprunter des tests de radon?</vt:lpstr>
      <vt:lpstr>Où peut-on facilement emprunter des tests de radon?</vt:lpstr>
      <vt:lpstr>6. À quel niveau de radon est-il recommandé d’atténuer votre maison ?</vt:lpstr>
      <vt:lpstr>6. À quel niveau de radon est-il recommandé d’atténuer votre maison ?</vt:lpstr>
      <vt:lpstr>7. Bq signifie Becquerel, qui mesure quoi ?</vt:lpstr>
      <vt:lpstr>7. Bq signifie Becquerel, qui mesure quoi ?</vt:lpstr>
      <vt:lpstr>8. L’atténuation du radon signifie...</vt:lpstr>
      <vt:lpstr>8. L’atténuation du radon signifie...</vt:lpstr>
      <vt:lpstr>9. Le radon pénètre dans les bâtiments en raison d’une différence d’air différentielle.  Choisissez ce qui s’applique.</vt:lpstr>
      <vt:lpstr>9. Le radon pénètre dans les bâtiments en raison d’une différence d’air différentielle.  Choisissez ce qui s’applique.</vt:lpstr>
      <vt:lpstr>10. Lequel d’entre eux n’est PAS une tâche pour un professionnel de la mesure du radon ?</vt:lpstr>
      <vt:lpstr>10. Lequel d’entre eux n’est PAS une tâche pour un professionnel de la mesure du radon ?</vt:lpstr>
      <vt:lpstr>11. La première étape pour déterminer s’il y a des niveaux dangereux de rayonnement dans votre maison consiste à :</vt:lpstr>
      <vt:lpstr>11. La première étape pour déterminer s’il y a des niveaux dangereux de rayonnement dans votre maison consiste à :</vt:lpstr>
      <vt:lpstr>Prochaines  étapes</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Radon Education</dc:title>
  <dc:creator>Chui, Lydia (HC/SC)</dc:creator>
  <cp:lastModifiedBy>Diana Klein</cp:lastModifiedBy>
  <cp:revision>187</cp:revision>
  <dcterms:modified xsi:type="dcterms:W3CDTF">2024-11-22T23:10:16Z</dcterms:modified>
</cp:coreProperties>
</file>