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54"/>
  </p:notesMasterIdLst>
  <p:sldIdLst>
    <p:sldId id="256" r:id="rId2"/>
    <p:sldId id="257" r:id="rId3"/>
    <p:sldId id="258" r:id="rId4"/>
    <p:sldId id="260" r:id="rId5"/>
    <p:sldId id="259" r:id="rId6"/>
    <p:sldId id="261" r:id="rId7"/>
    <p:sldId id="262" r:id="rId8"/>
    <p:sldId id="263" r:id="rId9"/>
    <p:sldId id="309" r:id="rId10"/>
    <p:sldId id="265" r:id="rId11"/>
    <p:sldId id="266" r:id="rId12"/>
    <p:sldId id="267" r:id="rId13"/>
    <p:sldId id="268" r:id="rId14"/>
    <p:sldId id="269" r:id="rId15"/>
    <p:sldId id="270" r:id="rId16"/>
    <p:sldId id="271" r:id="rId17"/>
    <p:sldId id="272" r:id="rId18"/>
    <p:sldId id="273" r:id="rId19"/>
    <p:sldId id="308"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2192000" cy="6858000"/>
  <p:notesSz cx="6858000" cy="9144000"/>
  <p:embeddedFontLst>
    <p:embeddedFont>
      <p:font typeface="Bree Serif" panose="02000503040000020004" pitchFamily="2" charset="77"/>
      <p:regular r:id="rId55"/>
    </p:embeddedFont>
    <p:embeddedFont>
      <p:font typeface="JetBrains Mono" panose="02000009000000000000" pitchFamily="49" charset="0"/>
      <p:regular r:id="rId56"/>
      <p:bold r:id="rId57"/>
      <p:italic r:id="rId58"/>
      <p:boldItalic r:id="rId59"/>
    </p:embeddedFont>
    <p:embeddedFont>
      <p:font typeface="JetBrains Mono ExtraBold" panose="02000009000000000000" pitchFamily="49" charset="0"/>
      <p:bold r:id="rId60"/>
      <p:italic r:id="rId61"/>
      <p:boldItalic r:id="rId62"/>
    </p:embeddedFont>
    <p:embeddedFont>
      <p:font typeface="JetBrains Mono Light" panose="02000009000000000000" pitchFamily="49" charset="0"/>
      <p:regular r:id="rId63"/>
      <p:bold r:id="rId64"/>
      <p:italic r:id="rId65"/>
      <p:boldItalic r:id="rId66"/>
    </p:embeddedFont>
    <p:embeddedFont>
      <p:font typeface="JetBrains Mono Medium" panose="02000009000000000000" pitchFamily="49" charset="0"/>
      <p:regular r:id="rId67"/>
      <p:bold r:id="rId68"/>
      <p:italic r:id="rId69"/>
      <p:boldItalic r:id="rId70"/>
    </p:embeddedFont>
    <p:embeddedFont>
      <p:font typeface="JetBrains Mono SemiBold" panose="02000009000000000000" pitchFamily="49" charset="0"/>
      <p:regular r:id="rId71"/>
      <p:bold r:id="rId72"/>
      <p:italic r:id="rId73"/>
      <p:boldItalic r:id="rId74"/>
    </p:embeddedFont>
    <p:embeddedFont>
      <p:font typeface="Nunito" pitchFamily="2" charset="77"/>
      <p:regular r:id="rId75"/>
      <p:bold r:id="rId76"/>
      <p:italic r:id="rId77"/>
      <p:boldItalic r:id="rId78"/>
    </p:embeddedFont>
    <p:embeddedFont>
      <p:font typeface="Play" pitchFamily="82" charset="77"/>
      <p:regular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2593A-5EF8-EDF3-D57A-3A2D96265201}" name="Carmen Lenarduzzi" initials="CL" userId="S::carmen@vrs.org::a46084a5-b7d3-49bc-9aae-0263b8c897bb" providerId="AD"/>
  <p188:author id="{F3865E6C-0F4B-D78F-C639-4B4F908DA8A9}" name="Chui, Lydia (HC/SC)" initials="CL(" userId="Chui, Lydia (HC/SC)" providerId="None"/>
  <p188:author id="{3F7709B3-9959-08E0-21CC-CBB0E49F46F1}" name="Bush, Kelley (HC/SC)" initials="KB" userId="S::kelley.bush@hc-sc.gc.ca::9d41ebec-0cb9-4722-854e-53ea178ba36e" providerId="AD"/>
  <p188:author id="{45E0D0B6-9AEF-7CC1-B700-B9CE4354D644}" name="Wadhera, Karen (HC/SC)" initials="KW" userId="S::karen.wadhera@hc-sc.gc.ca::c38e5f7a-ec17-42f4-976e-e2a06762891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D1114-F55A-FA8E-274A-7FD19D088096}" v="486" dt="2024-06-02T23:20:50.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74626"/>
  </p:normalViewPr>
  <p:slideViewPr>
    <p:cSldViewPr snapToGrid="0">
      <p:cViewPr varScale="1">
        <p:scale>
          <a:sx n="94" d="100"/>
          <a:sy n="94" d="100"/>
        </p:scale>
        <p:origin x="170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font" Target="fonts/font4.fntdata"/><Relationship Id="rId74" Type="http://schemas.openxmlformats.org/officeDocument/2006/relationships/font" Target="fonts/font20.fntdata"/><Relationship Id="rId79" Type="http://schemas.openxmlformats.org/officeDocument/2006/relationships/font" Target="fonts/font25.fntdata"/><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8.fntdata"/><Relationship Id="rId80" Type="http://schemas.openxmlformats.org/officeDocument/2006/relationships/presProps" Target="presProp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font" Target="fonts/font21.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font" Target="fonts/font24.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6" Type="http://schemas.openxmlformats.org/officeDocument/2006/relationships/font" Target="fonts/font22.fntdata"/><Relationship Id="rId7" Type="http://schemas.openxmlformats.org/officeDocument/2006/relationships/slide" Target="slides/slide6.xml"/><Relationship Id="rId71" Type="http://schemas.openxmlformats.org/officeDocument/2006/relationships/font" Target="fonts/font1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12.fntdata"/><Relationship Id="rId61" Type="http://schemas.openxmlformats.org/officeDocument/2006/relationships/font" Target="fonts/font7.fntdata"/><Relationship Id="rId8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ixabay.com/users/takeactiononradon-1814951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None/>
            </a:pPr>
            <a:endParaRPr/>
          </a:p>
        </p:txBody>
      </p:sp>
      <p:sp>
        <p:nvSpPr>
          <p:cNvPr id="166" name="Google Shape;16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Image https://</a:t>
            </a:r>
            <a:r>
              <a:rPr lang="en-CA" dirty="0" err="1"/>
              <a:t>bclung.ca</a:t>
            </a:r>
            <a:r>
              <a:rPr lang="en-CA" dirty="0"/>
              <a:t>/radon – can we get permission to use?</a:t>
            </a:r>
            <a:endParaRPr dirty="0"/>
          </a:p>
          <a:p>
            <a:pPr marL="0" lvl="0" indent="0" algn="l" rtl="0">
              <a:spcBef>
                <a:spcPts val="0"/>
              </a:spcBef>
              <a:spcAft>
                <a:spcPts val="0"/>
              </a:spcAft>
              <a:buNone/>
            </a:pPr>
            <a:endParaRPr dirty="0"/>
          </a:p>
        </p:txBody>
      </p:sp>
      <p:sp>
        <p:nvSpPr>
          <p:cNvPr id="193" name="Google Shape;19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 name="Google Shape;2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Image from https://</a:t>
            </a:r>
            <a:r>
              <a:rPr lang="en-CA" dirty="0" err="1"/>
              <a:t>bclung.ca</a:t>
            </a:r>
            <a:r>
              <a:rPr lang="en-CA" dirty="0"/>
              <a:t>/radon-detector-library-lending-program</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11" name="Google Shape;21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Image from </a:t>
            </a:r>
            <a:endParaRPr/>
          </a:p>
          <a:p>
            <a:pPr marL="0" lvl="0" indent="0" algn="l" rtl="0">
              <a:spcBef>
                <a:spcPts val="0"/>
              </a:spcBef>
              <a:spcAft>
                <a:spcPts val="0"/>
              </a:spcAft>
              <a:buNone/>
            </a:pPr>
            <a:r>
              <a:rPr lang="en-CA"/>
              <a:t>https://www.canada.ca/en/health-canada/services/publications/health-risks-safety/radon-gas-causes-lung-cancer.html</a:t>
            </a:r>
            <a:endParaRPr/>
          </a:p>
          <a:p>
            <a:pPr marL="0" lvl="0" indent="0" algn="l" rtl="0">
              <a:spcBef>
                <a:spcPts val="0"/>
              </a:spcBef>
              <a:spcAft>
                <a:spcPts val="0"/>
              </a:spcAft>
              <a:buNone/>
            </a:pPr>
            <a:endParaRPr/>
          </a:p>
        </p:txBody>
      </p:sp>
      <p:sp>
        <p:nvSpPr>
          <p:cNvPr id="231" name="Google Shape;23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7034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ca4405e64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CA"/>
              <a:t>GRAPHIC DESIGNER </a:t>
            </a:r>
            <a:endParaRPr/>
          </a:p>
          <a:p>
            <a:pPr marL="0" lvl="0" indent="0" algn="l" rtl="0">
              <a:spcBef>
                <a:spcPts val="0"/>
              </a:spcBef>
              <a:spcAft>
                <a:spcPts val="0"/>
              </a:spcAft>
              <a:buClr>
                <a:schemeClr val="dk1"/>
              </a:buClr>
              <a:buFont typeface="Arial"/>
              <a:buNone/>
            </a:pPr>
            <a:r>
              <a:rPr lang="en-CA"/>
              <a:t>NOTE – Please find pictures unless stated  otherwise - these are just to show you what to look for.</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CA"/>
              <a:t>We have used a few free pictures from here:</a:t>
            </a:r>
            <a:r>
              <a:rPr lang="en-CA" sz="1800">
                <a:latin typeface="Calibri"/>
                <a:ea typeface="Calibri"/>
                <a:cs typeface="Calibri"/>
                <a:sym typeface="Calibri"/>
              </a:rPr>
              <a:t> </a:t>
            </a:r>
            <a:r>
              <a:rPr lang="en-CA" u="sng">
                <a:solidFill>
                  <a:schemeClr val="hlink"/>
                </a:solidFill>
                <a:latin typeface="Calibri"/>
                <a:ea typeface="Calibri"/>
                <a:cs typeface="Calibri"/>
                <a:sym typeface="Calibri"/>
                <a:hlinkClick r:id="rId3"/>
              </a:rPr>
              <a:t>https://pixabay.com/users/takeactiononradon-18149510/</a:t>
            </a:r>
            <a:endParaRPr/>
          </a:p>
        </p:txBody>
      </p:sp>
      <p:sp>
        <p:nvSpPr>
          <p:cNvPr id="80" name="Google Shape;80;g2ca4405e64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54" name="Google Shape;25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Citation </a:t>
            </a:r>
            <a:r>
              <a:rPr lang="en-CA" dirty="0" err="1"/>
              <a:t>nrc.gov</a:t>
            </a:r>
            <a:r>
              <a:rPr lang="en-CA" dirty="0"/>
              <a:t>/reading-rm/basic-ref/glossary/becquerel-</a:t>
            </a:r>
            <a:r>
              <a:rPr lang="en-CA" dirty="0" err="1"/>
              <a:t>bq.html</a:t>
            </a:r>
            <a:endParaRPr dirty="0"/>
          </a:p>
        </p:txBody>
      </p:sp>
      <p:sp>
        <p:nvSpPr>
          <p:cNvPr id="266" name="Google Shape;266;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dirty="0"/>
          </a:p>
        </p:txBody>
      </p:sp>
      <p:sp>
        <p:nvSpPr>
          <p:cNvPr id="276" name="Google Shape;2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600" dirty="0">
                <a:solidFill>
                  <a:srgbClr val="FF0000"/>
                </a:solidFill>
              </a:rPr>
              <a:t>Image from https://</a:t>
            </a:r>
            <a:r>
              <a:rPr lang="en-CA" sz="1600" dirty="0" err="1">
                <a:solidFill>
                  <a:srgbClr val="FF0000"/>
                </a:solidFill>
              </a:rPr>
              <a:t>takeactiononradon.ca</a:t>
            </a:r>
            <a:r>
              <a:rPr lang="en-CA" sz="1600" dirty="0">
                <a:solidFill>
                  <a:srgbClr val="FF0000"/>
                </a:solidFill>
              </a:rPr>
              <a:t>/test-for-radon/understanding-your-radon-test-report/</a:t>
            </a:r>
            <a:endParaRPr dirty="0"/>
          </a:p>
          <a:p>
            <a:pPr marL="0" lvl="0" indent="0" algn="l" rtl="0">
              <a:spcBef>
                <a:spcPts val="0"/>
              </a:spcBef>
              <a:spcAft>
                <a:spcPts val="0"/>
              </a:spcAft>
              <a:buNone/>
            </a:pPr>
            <a:r>
              <a:rPr lang="en-CA" sz="1600" dirty="0">
                <a:solidFill>
                  <a:srgbClr val="FF0000"/>
                </a:solidFill>
              </a:rPr>
              <a:t>Can we use this image?</a:t>
            </a:r>
            <a:endParaRPr dirty="0"/>
          </a:p>
        </p:txBody>
      </p:sp>
      <p:sp>
        <p:nvSpPr>
          <p:cNvPr id="287" name="Google Shape;28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dirty="0"/>
              <a:t>Image from </a:t>
            </a:r>
            <a:endParaRPr dirty="0"/>
          </a:p>
          <a:p>
            <a:pPr marL="0" lvl="0" indent="0" algn="l" rtl="0">
              <a:spcBef>
                <a:spcPts val="0"/>
              </a:spcBef>
              <a:spcAft>
                <a:spcPts val="0"/>
              </a:spcAft>
              <a:buNone/>
            </a:pPr>
            <a:r>
              <a:rPr lang="en-CA" dirty="0"/>
              <a:t>https://</a:t>
            </a:r>
            <a:r>
              <a:rPr lang="en-CA" dirty="0" err="1"/>
              <a:t>takeactiononradon.ca</a:t>
            </a:r>
            <a:r>
              <a:rPr lang="en-CA" dirty="0"/>
              <a:t>/protect/reducing-radon/</a:t>
            </a:r>
            <a:endParaRPr dirty="0"/>
          </a:p>
        </p:txBody>
      </p:sp>
      <p:sp>
        <p:nvSpPr>
          <p:cNvPr id="295" name="Google Shape;2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6" name="Google Shape;31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29" name="Google Shape;32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1" name="Google Shape;341;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ca4405e64a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2ca4405e64a_0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351" name="Google Shape;351;g2ca4405e64a_0_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ca4405e64a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g2ca4405e64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ca4405e64a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ca4405e64a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366" name="Google Shape;366;g2ca4405e64a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a4405e64a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g2ca4405e64a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382" name="Google Shape;382;g2ca4405e64a_0_1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ca4405e64a_0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2ca4405e64a_0_1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397" name="Google Shape;397;g2ca4405e64a_0_1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ca4405e64a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g2ca4405e64a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13" name="Google Shape;413;g2ca4405e64a_0_1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ca4405e64a_0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2ca4405e64a_0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28" name="Google Shape;428;g2ca4405e64a_0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cbc2ba8f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2cbc2ba8f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444" name="Google Shape;444;g2cbc2ba8f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cbc2ba8fa0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cbc2ba8fa0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459" name="Google Shape;459;g2cbc2ba8fa0_0_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c2ba8fa0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g2cbc2ba8fa0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75" name="Google Shape;475;g2cbc2ba8fa0_0_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cbc2ba8fa0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g2cbc2ba8fa0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490" name="Google Shape;490;g2cbc2ba8fa0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2cbc2ba8fa0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2cbc2ba8fa0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506" name="Google Shape;506;g2cbc2ba8fa0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ca4405e64a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2ca4405e64a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Not harmful</a:t>
            </a:r>
            <a:endParaRPr/>
          </a:p>
        </p:txBody>
      </p:sp>
      <p:sp>
        <p:nvSpPr>
          <p:cNvPr id="109" name="Google Shape;109;g2ca4405e64a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cbc2ba8fa0_0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0" name="Google Shape;520;g2cbc2ba8fa0_0_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B</a:t>
            </a:r>
            <a:endParaRPr/>
          </a:p>
        </p:txBody>
      </p:sp>
      <p:sp>
        <p:nvSpPr>
          <p:cNvPr id="521" name="Google Shape;521;g2cbc2ba8fa0_0_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2cbc2ba8fa0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2cbc2ba8fa0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537" name="Google Shape;537;g2cbc2ba8fa0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cbc2ba8fa0_0_1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1" name="Google Shape;551;g2cbc2ba8fa0_0_1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D</a:t>
            </a:r>
            <a:endParaRPr/>
          </a:p>
        </p:txBody>
      </p:sp>
      <p:sp>
        <p:nvSpPr>
          <p:cNvPr id="552" name="Google Shape;552;g2cbc2ba8fa0_0_1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2cbc2ba8fa0_0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2cbc2ba8fa0_0_1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68" name="Google Shape;568;g2cbc2ba8fa0_0_1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2cbc2ba8fa0_0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2" name="Google Shape;582;g2cbc2ba8fa0_0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83" name="Google Shape;583;g2cbc2ba8fa0_0_1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cbc2ba8fa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2cbc2ba8fa0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599" name="Google Shape;599;g2cbc2ba8fa0_0_18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cbc2ba8fa0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cbc2ba8fa0_0_1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612" name="Google Shape;612;g2cbc2ba8fa0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cbc2ba8fa0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cbc2ba8fa0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626" name="Google Shape;626;g2cbc2ba8fa0_0_1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2cbc2ba8fa0_0_2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0" name="Google Shape;640;g2cbc2ba8fa0_0_2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A</a:t>
            </a:r>
            <a:endParaRPr/>
          </a:p>
        </p:txBody>
      </p:sp>
      <p:sp>
        <p:nvSpPr>
          <p:cNvPr id="641" name="Google Shape;641;g2cbc2ba8fa0_0_2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cbc2ba8fa0_0_2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6" name="Google Shape;656;g2cbc2ba8fa0_0_2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657" name="Google Shape;657;g2cbc2ba8fa0_0_2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cbc2ba8fa0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g2cbc2ba8fa0_0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C</a:t>
            </a:r>
            <a:endParaRPr/>
          </a:p>
        </p:txBody>
      </p:sp>
      <p:sp>
        <p:nvSpPr>
          <p:cNvPr id="672" name="Google Shape;672;g2cbc2ba8fa0_0_2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Google Shape;694;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5" name="Google Shape;695;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ca4405e64a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2ca4405e64a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Not harmful</a:t>
            </a:r>
            <a:endParaRPr/>
          </a:p>
        </p:txBody>
      </p:sp>
      <p:sp>
        <p:nvSpPr>
          <p:cNvPr id="122" name="Google Shape;122;g2ca4405e64a_0_4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ca4405e64a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ca4405e64a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a:p>
        </p:txBody>
      </p:sp>
      <p:sp>
        <p:nvSpPr>
          <p:cNvPr id="135" name="Google Shape;135;g2ca4405e64a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a4405e64a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g2ca4405e64a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a:t>harmful</a:t>
            </a:r>
            <a:endParaRPr/>
          </a:p>
        </p:txBody>
      </p:sp>
      <p:sp>
        <p:nvSpPr>
          <p:cNvPr id="147" name="Google Shape;147;g2ca4405e64a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361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56" name="Google Shape;56;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57" name="Google Shape;57;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62" name="Google Shape;62;p1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3" name="Google Shape;63;p1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64" name="Google Shape;64;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5" name="Google Shape;65;p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9.jp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hyperlink" Target="https://www.youtube.com/watch?v=inG1g9PlqV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6.jp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hyperlink" Target="https://www.canada.ca/en/health-canada/services/environmental-workplace-health/radiation/radon/government-canada-radon-guideline.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40.jpg"/><Relationship Id="rId4" Type="http://schemas.openxmlformats.org/officeDocument/2006/relationships/hyperlink" Target="https://takeactiononradon.ca/"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42.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8.png"/><Relationship Id="rId4" Type="http://schemas.openxmlformats.org/officeDocument/2006/relationships/hyperlink" Target="https://www.canada.ca/en/health-canada/services/video/radon-what-you-need-to-know.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47.png"/><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4.jp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hyperlink" Target="http://drive.google.com/file/d/1T5UoYa4oSS7CWUKLGuwiPeC0sW56JVLx/view" TargetMode="External"/><Relationship Id="rId5" Type="http://schemas.openxmlformats.org/officeDocument/2006/relationships/image" Target="../media/image18.png"/><Relationship Id="rId4" Type="http://schemas.openxmlformats.org/officeDocument/2006/relationships/hyperlink" Target="https://youtu.be/d4fdWKCViB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1596750" y="2096700"/>
            <a:ext cx="8933874" cy="2815225"/>
          </a:xfrm>
          <a:prstGeom prst="rect">
            <a:avLst/>
          </a:prstGeom>
          <a:noFill/>
          <a:ln>
            <a:noFill/>
          </a:ln>
        </p:spPr>
      </p:pic>
      <p:sp>
        <p:nvSpPr>
          <p:cNvPr id="72" name="Google Shape;72;p15"/>
          <p:cNvSpPr txBox="1">
            <a:spLocks noGrp="1"/>
          </p:cNvSpPr>
          <p:nvPr>
            <p:ph type="ctrTitle"/>
          </p:nvPr>
        </p:nvSpPr>
        <p:spPr>
          <a:xfrm>
            <a:off x="1081800" y="962025"/>
            <a:ext cx="100284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CA" b="1" dirty="0">
                <a:latin typeface="JetBrains Mono"/>
                <a:ea typeface="JetBrains Mono"/>
                <a:cs typeface="JetBrains Mono"/>
                <a:sym typeface="JetBrains Mono"/>
              </a:rPr>
              <a:t>Radon Education</a:t>
            </a:r>
            <a:endParaRPr b="1" dirty="0">
              <a:latin typeface="JetBrains Mono"/>
              <a:ea typeface="JetBrains Mono"/>
              <a:cs typeface="JetBrains Mono"/>
              <a:sym typeface="JetBrains Mono"/>
            </a:endParaRPr>
          </a:p>
        </p:txBody>
      </p:sp>
      <p:sp>
        <p:nvSpPr>
          <p:cNvPr id="73" name="Google Shape;73;p15"/>
          <p:cNvSpPr txBox="1">
            <a:spLocks noGrp="1"/>
          </p:cNvSpPr>
          <p:nvPr>
            <p:ph type="subTitle" idx="1"/>
          </p:nvPr>
        </p:nvSpPr>
        <p:spPr>
          <a:xfrm>
            <a:off x="2827350" y="3698925"/>
            <a:ext cx="5999400" cy="105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CA" sz="3000">
                <a:solidFill>
                  <a:schemeClr val="dk1"/>
                </a:solidFill>
                <a:latin typeface="Nunito"/>
                <a:ea typeface="Nunito"/>
                <a:cs typeface="Nunito"/>
                <a:sym typeface="Nunito"/>
              </a:rPr>
              <a:t>FOR B.C. YOUTH</a:t>
            </a:r>
            <a:endParaRPr sz="3000">
              <a:solidFill>
                <a:schemeClr val="dk1"/>
              </a:solidFill>
              <a:latin typeface="Nunito"/>
              <a:ea typeface="Nunito"/>
              <a:cs typeface="Nunito"/>
              <a:sym typeface="Nunito"/>
            </a:endParaRPr>
          </a:p>
        </p:txBody>
      </p:sp>
      <p:pic>
        <p:nvPicPr>
          <p:cNvPr id="74" name="Google Shape;74;p15"/>
          <p:cNvPicPr preferRelativeResize="0"/>
          <p:nvPr/>
        </p:nvPicPr>
        <p:blipFill>
          <a:blip r:embed="rId4">
            <a:alphaModFix/>
          </a:blip>
          <a:stretch>
            <a:fillRect/>
          </a:stretch>
        </p:blipFill>
        <p:spPr>
          <a:xfrm rot="3722925">
            <a:off x="9637341" y="1547867"/>
            <a:ext cx="1873244" cy="909209"/>
          </a:xfrm>
          <a:prstGeom prst="rect">
            <a:avLst/>
          </a:prstGeom>
          <a:noFill/>
          <a:ln>
            <a:noFill/>
          </a:ln>
        </p:spPr>
      </p:pic>
      <p:pic>
        <p:nvPicPr>
          <p:cNvPr id="75" name="Google Shape;75;p15"/>
          <p:cNvPicPr preferRelativeResize="0"/>
          <p:nvPr/>
        </p:nvPicPr>
        <p:blipFill>
          <a:blip r:embed="rId5">
            <a:alphaModFix/>
          </a:blip>
          <a:stretch>
            <a:fillRect/>
          </a:stretch>
        </p:blipFill>
        <p:spPr>
          <a:xfrm>
            <a:off x="971801" y="4326425"/>
            <a:ext cx="1212975" cy="1183582"/>
          </a:xfrm>
          <a:prstGeom prst="rect">
            <a:avLst/>
          </a:prstGeom>
          <a:noFill/>
          <a:ln>
            <a:noFill/>
          </a:ln>
        </p:spPr>
      </p:pic>
      <p:pic>
        <p:nvPicPr>
          <p:cNvPr id="76" name="Google Shape;76;p15"/>
          <p:cNvPicPr preferRelativeResize="0"/>
          <p:nvPr/>
        </p:nvPicPr>
        <p:blipFill>
          <a:blip r:embed="rId6">
            <a:alphaModFix/>
          </a:blip>
          <a:stretch>
            <a:fillRect/>
          </a:stretch>
        </p:blipFill>
        <p:spPr>
          <a:xfrm rot="10030890">
            <a:off x="9352030" y="4494502"/>
            <a:ext cx="1647750" cy="1180487"/>
          </a:xfrm>
          <a:prstGeom prst="rect">
            <a:avLst/>
          </a:prstGeom>
          <a:noFill/>
          <a:ln>
            <a:noFill/>
          </a:ln>
        </p:spPr>
      </p:pic>
      <p:pic>
        <p:nvPicPr>
          <p:cNvPr id="77" name="Google Shape;77;p15"/>
          <p:cNvPicPr preferRelativeResize="0"/>
          <p:nvPr/>
        </p:nvPicPr>
        <p:blipFill>
          <a:blip r:embed="rId7">
            <a:alphaModFix/>
          </a:blip>
          <a:stretch>
            <a:fillRect/>
          </a:stretch>
        </p:blipFill>
        <p:spPr>
          <a:xfrm>
            <a:off x="2011876" y="654500"/>
            <a:ext cx="1212965" cy="1608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body" idx="1"/>
          </p:nvPr>
        </p:nvSpPr>
        <p:spPr>
          <a:xfrm>
            <a:off x="438150" y="1893550"/>
            <a:ext cx="6501600" cy="3917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n-CA" sz="2400" i="0" dirty="0">
                <a:solidFill>
                  <a:srgbClr val="000000"/>
                </a:solidFill>
                <a:latin typeface="Nunito"/>
                <a:ea typeface="Nunito"/>
                <a:cs typeface="Nunito"/>
                <a:sym typeface="Nunito"/>
              </a:rPr>
              <a:t>a) When uranium in soil, rock and water breaks down it releases radon gas.</a:t>
            </a:r>
            <a:endParaRPr dirty="0">
              <a:solidFill>
                <a:srgbClr val="000000"/>
              </a:solidFill>
              <a:latin typeface="Nunito"/>
              <a:ea typeface="Nunito"/>
              <a:cs typeface="Nunito"/>
              <a:sym typeface="Nunito"/>
            </a:endParaRPr>
          </a:p>
          <a:p>
            <a:pPr marL="0" indent="0">
              <a:buSzPts val="2400"/>
              <a:buNone/>
            </a:pPr>
            <a:r>
              <a:rPr lang="en-CA" dirty="0">
                <a:solidFill>
                  <a:srgbClr val="000000"/>
                </a:solidFill>
                <a:latin typeface="Nunito"/>
                <a:ea typeface="Nunito"/>
                <a:cs typeface="Nunito"/>
                <a:sym typeface="Nunito"/>
              </a:rPr>
              <a:t>b) Radon </a:t>
            </a:r>
            <a:r>
              <a:rPr lang="en-CA" sz="2400" i="0" dirty="0">
                <a:solidFill>
                  <a:srgbClr val="000000"/>
                </a:solidFill>
                <a:latin typeface="Nunito"/>
                <a:ea typeface="Nunito"/>
                <a:cs typeface="Nunito"/>
                <a:sym typeface="Nunito"/>
              </a:rPr>
              <a:t>gas </a:t>
            </a:r>
            <a:r>
              <a:rPr lang="en-CA" dirty="0">
                <a:solidFill>
                  <a:srgbClr val="000000"/>
                </a:solidFill>
                <a:latin typeface="Nunito"/>
                <a:ea typeface="Nunito"/>
                <a:cs typeface="Nunito"/>
                <a:sym typeface="Nunito"/>
              </a:rPr>
              <a:t>escapes</a:t>
            </a:r>
            <a:r>
              <a:rPr lang="en-CA" sz="2400" i="0" dirty="0">
                <a:solidFill>
                  <a:srgbClr val="000000"/>
                </a:solidFill>
                <a:latin typeface="Nunito"/>
                <a:ea typeface="Nunito"/>
                <a:cs typeface="Nunito"/>
                <a:sym typeface="Nunito"/>
              </a:rPr>
              <a:t> from the ground into the air </a:t>
            </a:r>
            <a:r>
              <a:rPr lang="en-CA" dirty="0">
                <a:solidFill>
                  <a:srgbClr val="000000"/>
                </a:solidFill>
                <a:latin typeface="Nunito"/>
                <a:ea typeface="Nunito"/>
                <a:cs typeface="Nunito"/>
                <a:sym typeface="Nunito"/>
              </a:rPr>
              <a:t>outside or into buildings in contact with the ground.</a:t>
            </a:r>
            <a:endParaRPr lang="en-CA" dirty="0">
              <a:solidFill>
                <a:srgbClr val="000000"/>
              </a:solidFill>
              <a:latin typeface="Nunito"/>
              <a:ea typeface="Nunito"/>
              <a:cs typeface="Nunito"/>
            </a:endParaRPr>
          </a:p>
          <a:p>
            <a:pPr marL="0" lvl="0" indent="0" algn="l" rtl="0">
              <a:lnSpc>
                <a:spcPct val="90000"/>
              </a:lnSpc>
              <a:spcBef>
                <a:spcPts val="1000"/>
              </a:spcBef>
              <a:spcAft>
                <a:spcPts val="0"/>
              </a:spcAft>
              <a:buClr>
                <a:schemeClr val="dk1"/>
              </a:buClr>
              <a:buSzPts val="2400"/>
              <a:buNone/>
            </a:pPr>
            <a:r>
              <a:rPr lang="en-CA" sz="2400" i="0" dirty="0">
                <a:solidFill>
                  <a:srgbClr val="000000"/>
                </a:solidFill>
                <a:latin typeface="Nunito"/>
                <a:ea typeface="Nunito"/>
                <a:cs typeface="Nunito"/>
                <a:sym typeface="Nunito"/>
              </a:rPr>
              <a:t>c) When radon gas is released into the air outside it doesn</a:t>
            </a:r>
            <a:r>
              <a:rPr lang="en-CA" sz="2400" dirty="0">
                <a:solidFill>
                  <a:srgbClr val="000000"/>
                </a:solidFill>
                <a:latin typeface="Nunito"/>
                <a:ea typeface="Nunito"/>
                <a:cs typeface="Nunito"/>
                <a:sym typeface="Nunito"/>
              </a:rPr>
              <a:t>’t cause a problem as the air dilutes the radon. </a:t>
            </a:r>
            <a:endParaRPr dirty="0">
              <a:solidFill>
                <a:srgbClr val="000000"/>
              </a:solidFill>
              <a:latin typeface="Nunito"/>
              <a:ea typeface="Nunito"/>
              <a:cs typeface="Nunito"/>
              <a:sym typeface="Nunito"/>
            </a:endParaRPr>
          </a:p>
          <a:p>
            <a:pPr marL="0" lvl="0" indent="0" algn="l" rtl="0">
              <a:lnSpc>
                <a:spcPct val="90000"/>
              </a:lnSpc>
              <a:spcBef>
                <a:spcPts val="1000"/>
              </a:spcBef>
              <a:spcAft>
                <a:spcPts val="1600"/>
              </a:spcAft>
              <a:buClr>
                <a:schemeClr val="dk1"/>
              </a:buClr>
              <a:buSzPts val="2400"/>
              <a:buNone/>
            </a:pPr>
            <a:r>
              <a:rPr lang="en-CA" sz="2400" i="0" dirty="0">
                <a:solidFill>
                  <a:srgbClr val="000000"/>
                </a:solidFill>
                <a:latin typeface="Nunito"/>
                <a:ea typeface="Nunito"/>
                <a:cs typeface="Nunito"/>
                <a:sym typeface="Nunito"/>
              </a:rPr>
              <a:t>d) </a:t>
            </a:r>
            <a:r>
              <a:rPr lang="en-CA" dirty="0">
                <a:solidFill>
                  <a:srgbClr val="000000"/>
                </a:solidFill>
                <a:latin typeface="Nunito"/>
                <a:ea typeface="Nunito"/>
                <a:cs typeface="Nunito"/>
                <a:sym typeface="Nunito"/>
              </a:rPr>
              <a:t>When </a:t>
            </a:r>
            <a:r>
              <a:rPr lang="en-CA" sz="2400" i="0" dirty="0">
                <a:solidFill>
                  <a:srgbClr val="000000"/>
                </a:solidFill>
                <a:latin typeface="Nunito"/>
                <a:ea typeface="Nunito"/>
                <a:cs typeface="Nunito"/>
                <a:sym typeface="Nunito"/>
              </a:rPr>
              <a:t>radon seeps into a closed-in space like a building or home, it can be harmful. </a:t>
            </a:r>
            <a:endParaRPr dirty="0">
              <a:solidFill>
                <a:srgbClr val="000000"/>
              </a:solidFill>
              <a:latin typeface="Nunito"/>
              <a:ea typeface="Nunito"/>
              <a:cs typeface="Nunito"/>
              <a:sym typeface="Nunito"/>
            </a:endParaRPr>
          </a:p>
        </p:txBody>
      </p:sp>
      <p:sp>
        <p:nvSpPr>
          <p:cNvPr id="169" name="Google Shape;169;p24"/>
          <p:cNvSpPr txBox="1"/>
          <p:nvPr/>
        </p:nvSpPr>
        <p:spPr>
          <a:xfrm>
            <a:off x="438824" y="832701"/>
            <a:ext cx="6810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400" b="1" i="0" u="none" strike="noStrike" cap="none">
                <a:solidFill>
                  <a:schemeClr val="dk1"/>
                </a:solidFill>
                <a:latin typeface="JetBrains Mono"/>
                <a:ea typeface="JetBrains Mono"/>
                <a:cs typeface="JetBrains Mono"/>
                <a:sym typeface="JetBrains Mono"/>
              </a:rPr>
              <a:t>What is radon gas?</a:t>
            </a:r>
            <a:endParaRPr sz="4400" b="1">
              <a:solidFill>
                <a:schemeClr val="dk1"/>
              </a:solidFill>
              <a:latin typeface="JetBrains Mono"/>
              <a:ea typeface="JetBrains Mono"/>
              <a:cs typeface="JetBrains Mono"/>
              <a:sym typeface="JetBrains Mono"/>
            </a:endParaRPr>
          </a:p>
        </p:txBody>
      </p:sp>
      <p:pic>
        <p:nvPicPr>
          <p:cNvPr id="170" name="Google Shape;170;p24"/>
          <p:cNvPicPr preferRelativeResize="0"/>
          <p:nvPr/>
        </p:nvPicPr>
        <p:blipFill>
          <a:blip r:embed="rId3">
            <a:alphaModFix/>
          </a:blip>
          <a:stretch>
            <a:fillRect/>
          </a:stretch>
        </p:blipFill>
        <p:spPr>
          <a:xfrm>
            <a:off x="7758608" y="0"/>
            <a:ext cx="4570883" cy="6857999"/>
          </a:xfrm>
          <a:prstGeom prst="rect">
            <a:avLst/>
          </a:prstGeom>
          <a:noFill/>
          <a:ln>
            <a:noFill/>
          </a:ln>
        </p:spPr>
      </p:pic>
      <p:pic>
        <p:nvPicPr>
          <p:cNvPr id="171" name="Google Shape;171;p24"/>
          <p:cNvPicPr preferRelativeResize="0"/>
          <p:nvPr/>
        </p:nvPicPr>
        <p:blipFill>
          <a:blip r:embed="rId4">
            <a:alphaModFix/>
          </a:blip>
          <a:stretch>
            <a:fillRect/>
          </a:stretch>
        </p:blipFill>
        <p:spPr>
          <a:xfrm>
            <a:off x="7046750" y="267550"/>
            <a:ext cx="1154775" cy="111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5"/>
          <p:cNvSpPr txBox="1">
            <a:spLocks noGrp="1"/>
          </p:cNvSpPr>
          <p:nvPr>
            <p:ph type="body" idx="1"/>
          </p:nvPr>
        </p:nvSpPr>
        <p:spPr>
          <a:xfrm>
            <a:off x="553936" y="1689350"/>
            <a:ext cx="5787869" cy="4902600"/>
          </a:xfrm>
          <a:prstGeom prst="rect">
            <a:avLst/>
          </a:prstGeom>
          <a:noFill/>
          <a:ln>
            <a:noFill/>
          </a:ln>
        </p:spPr>
        <p:txBody>
          <a:bodyPr spcFirstLastPara="1" wrap="square" lIns="91425" tIns="45700" rIns="91425" bIns="45700" anchor="t" anchorCtr="0">
            <a:noAutofit/>
          </a:bodyPr>
          <a:lstStyle/>
          <a:p>
            <a:pPr marL="0" indent="0">
              <a:spcBef>
                <a:spcPts val="0"/>
              </a:spcBef>
              <a:buSzPts val="2400"/>
              <a:buNone/>
            </a:pPr>
            <a:r>
              <a:rPr lang="en-CA" sz="2400" dirty="0">
                <a:solidFill>
                  <a:srgbClr val="000000"/>
                </a:solidFill>
                <a:latin typeface="Nunito"/>
                <a:ea typeface="Nunito"/>
                <a:cs typeface="Nunito"/>
                <a:sym typeface="Nunito"/>
              </a:rPr>
              <a:t>e) Once indoors, r</a:t>
            </a:r>
            <a:r>
              <a:rPr lang="en-CA" sz="2400" i="0" dirty="0">
                <a:solidFill>
                  <a:srgbClr val="000000"/>
                </a:solidFill>
                <a:latin typeface="Nunito"/>
                <a:ea typeface="Nunito"/>
                <a:cs typeface="Nunito"/>
                <a:sym typeface="Nunito"/>
              </a:rPr>
              <a:t>adon decays </a:t>
            </a:r>
            <a:r>
              <a:rPr lang="en-CA" dirty="0">
                <a:solidFill>
                  <a:srgbClr val="000000"/>
                </a:solidFill>
                <a:latin typeface="Nunito"/>
                <a:ea typeface="Nunito"/>
                <a:cs typeface="Nunito"/>
                <a:sym typeface="Nunito"/>
              </a:rPr>
              <a:t>into </a:t>
            </a:r>
            <a:r>
              <a:rPr lang="en-CA" sz="2400" i="0" dirty="0">
                <a:solidFill>
                  <a:srgbClr val="000000"/>
                </a:solidFill>
                <a:latin typeface="Nunito"/>
                <a:ea typeface="Nunito"/>
                <a:cs typeface="Nunito"/>
                <a:sym typeface="Nunito"/>
              </a:rPr>
              <a:t>tiny radioactive particles.</a:t>
            </a:r>
            <a:endParaRPr dirty="0">
              <a:solidFill>
                <a:srgbClr val="000000"/>
              </a:solidFill>
              <a:latin typeface="Nunito"/>
              <a:ea typeface="Nunito"/>
              <a:cs typeface="Nunito"/>
              <a:sym typeface="Nunito"/>
            </a:endParaRPr>
          </a:p>
          <a:p>
            <a:pPr marL="0" lvl="0" indent="0" algn="l" rtl="0">
              <a:lnSpc>
                <a:spcPct val="90000"/>
              </a:lnSpc>
              <a:spcBef>
                <a:spcPts val="1000"/>
              </a:spcBef>
              <a:spcAft>
                <a:spcPts val="0"/>
              </a:spcAft>
              <a:buClr>
                <a:schemeClr val="dk1"/>
              </a:buClr>
              <a:buSzPts val="2400"/>
              <a:buNone/>
            </a:pPr>
            <a:r>
              <a:rPr lang="en-CA" sz="2400" i="0" dirty="0">
                <a:solidFill>
                  <a:srgbClr val="000000"/>
                </a:solidFill>
                <a:latin typeface="Nunito"/>
                <a:ea typeface="Nunito"/>
                <a:cs typeface="Nunito"/>
                <a:sym typeface="Nunito"/>
              </a:rPr>
              <a:t>f) You and your family may be breathing high levels of radon without knowing it.  </a:t>
            </a:r>
            <a:endParaRPr dirty="0">
              <a:solidFill>
                <a:srgbClr val="000000"/>
              </a:solidFill>
              <a:latin typeface="Nunito"/>
              <a:ea typeface="Nunito"/>
              <a:cs typeface="Nunito"/>
              <a:sym typeface="Nunito"/>
            </a:endParaRPr>
          </a:p>
          <a:p>
            <a:pPr marL="0" lvl="0" indent="0" algn="l" rtl="0">
              <a:lnSpc>
                <a:spcPct val="90000"/>
              </a:lnSpc>
              <a:spcBef>
                <a:spcPts val="1000"/>
              </a:spcBef>
              <a:spcAft>
                <a:spcPts val="0"/>
              </a:spcAft>
              <a:buClr>
                <a:schemeClr val="dk1"/>
              </a:buClr>
              <a:buSzPts val="2400"/>
              <a:buNone/>
            </a:pPr>
            <a:r>
              <a:rPr lang="en-CA" sz="2400" i="0" dirty="0">
                <a:solidFill>
                  <a:srgbClr val="000000"/>
                </a:solidFill>
                <a:latin typeface="Nunito"/>
                <a:ea typeface="Nunito"/>
                <a:cs typeface="Nunito"/>
                <a:sym typeface="Nunito"/>
              </a:rPr>
              <a:t>g) Inhaling these radioactive particles can damage cells that line your lungs. </a:t>
            </a:r>
            <a:endParaRPr dirty="0">
              <a:solidFill>
                <a:srgbClr val="000000"/>
              </a:solidFill>
              <a:latin typeface="Nunito"/>
              <a:ea typeface="Nunito"/>
              <a:cs typeface="Nunito"/>
              <a:sym typeface="Nunito"/>
            </a:endParaRPr>
          </a:p>
          <a:p>
            <a:pPr marL="0" lvl="0" indent="0" algn="l" rtl="0">
              <a:lnSpc>
                <a:spcPct val="90000"/>
              </a:lnSpc>
              <a:spcBef>
                <a:spcPts val="1000"/>
              </a:spcBef>
              <a:spcAft>
                <a:spcPts val="1600"/>
              </a:spcAft>
              <a:buClr>
                <a:schemeClr val="dk1"/>
              </a:buClr>
              <a:buSzPts val="2400"/>
              <a:buNone/>
            </a:pPr>
            <a:r>
              <a:rPr lang="en-CA" sz="2400" dirty="0">
                <a:solidFill>
                  <a:srgbClr val="000000"/>
                </a:solidFill>
                <a:latin typeface="Nunito"/>
                <a:ea typeface="Nunito"/>
                <a:cs typeface="Nunito"/>
                <a:sym typeface="Nunito"/>
              </a:rPr>
              <a:t>h) If you breathe radon gas over a l</a:t>
            </a:r>
            <a:r>
              <a:rPr lang="en-CA" sz="2400" i="0" dirty="0">
                <a:solidFill>
                  <a:srgbClr val="000000"/>
                </a:solidFill>
                <a:latin typeface="Nunito"/>
                <a:ea typeface="Nunito"/>
                <a:cs typeface="Nunito"/>
                <a:sym typeface="Nunito"/>
              </a:rPr>
              <a:t>on</a:t>
            </a:r>
            <a:r>
              <a:rPr lang="en-CA" sz="2400" dirty="0">
                <a:solidFill>
                  <a:srgbClr val="000000"/>
                </a:solidFill>
                <a:latin typeface="Nunito"/>
                <a:ea typeface="Nunito"/>
                <a:cs typeface="Nunito"/>
                <a:sym typeface="Nunito"/>
              </a:rPr>
              <a:t>g </a:t>
            </a:r>
            <a:r>
              <a:rPr lang="en-CA" sz="2400" i="0" dirty="0">
                <a:solidFill>
                  <a:srgbClr val="000000"/>
                </a:solidFill>
                <a:latin typeface="Nunito"/>
                <a:ea typeface="Nunito"/>
                <a:cs typeface="Nunito"/>
                <a:sym typeface="Nunito"/>
              </a:rPr>
              <a:t>period of time, it can lead to lung cancer</a:t>
            </a:r>
            <a:r>
              <a:rPr lang="en-CA" sz="2400" dirty="0">
                <a:solidFill>
                  <a:srgbClr val="000000"/>
                </a:solidFill>
                <a:latin typeface="Nunito"/>
                <a:ea typeface="Nunito"/>
                <a:cs typeface="Nunito"/>
                <a:sym typeface="Nunito"/>
              </a:rPr>
              <a:t>.</a:t>
            </a:r>
            <a:endParaRPr sz="2400" i="0" dirty="0">
              <a:solidFill>
                <a:srgbClr val="000000"/>
              </a:solidFill>
              <a:latin typeface="Nunito"/>
              <a:ea typeface="Nunito"/>
              <a:cs typeface="Nunito"/>
              <a:sym typeface="Nunito"/>
            </a:endParaRPr>
          </a:p>
        </p:txBody>
      </p:sp>
      <p:sp>
        <p:nvSpPr>
          <p:cNvPr id="178" name="Google Shape;178;p25"/>
          <p:cNvSpPr txBox="1"/>
          <p:nvPr/>
        </p:nvSpPr>
        <p:spPr>
          <a:xfrm>
            <a:off x="441550" y="805325"/>
            <a:ext cx="75453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4400" b="1">
                <a:solidFill>
                  <a:schemeClr val="dk1"/>
                </a:solidFill>
                <a:latin typeface="JetBrains Mono"/>
                <a:ea typeface="JetBrains Mono"/>
                <a:cs typeface="JetBrains Mono"/>
                <a:sym typeface="JetBrains Mono"/>
              </a:rPr>
              <a:t>What is radon gas?</a:t>
            </a:r>
            <a:endParaRPr sz="4400" b="1">
              <a:solidFill>
                <a:schemeClr val="dk1"/>
              </a:solidFill>
              <a:latin typeface="JetBrains Mono"/>
              <a:ea typeface="JetBrains Mono"/>
              <a:cs typeface="JetBrains Mono"/>
              <a:sym typeface="JetBrains Mono"/>
            </a:endParaRPr>
          </a:p>
        </p:txBody>
      </p:sp>
      <p:pic>
        <p:nvPicPr>
          <p:cNvPr id="179" name="Google Shape;179;p25"/>
          <p:cNvPicPr preferRelativeResize="0"/>
          <p:nvPr/>
        </p:nvPicPr>
        <p:blipFill rotWithShape="1">
          <a:blip r:embed="rId3">
            <a:alphaModFix/>
          </a:blip>
          <a:srcRect l="16240"/>
          <a:stretch/>
        </p:blipFill>
        <p:spPr>
          <a:xfrm>
            <a:off x="7613175" y="-46125"/>
            <a:ext cx="8721198" cy="6950224"/>
          </a:xfrm>
          <a:prstGeom prst="rect">
            <a:avLst/>
          </a:prstGeom>
          <a:noFill/>
          <a:ln>
            <a:noFill/>
          </a:ln>
        </p:spPr>
      </p:pic>
      <p:pic>
        <p:nvPicPr>
          <p:cNvPr id="180" name="Google Shape;180;p25"/>
          <p:cNvPicPr preferRelativeResize="0"/>
          <p:nvPr/>
        </p:nvPicPr>
        <p:blipFill>
          <a:blip r:embed="rId4">
            <a:alphaModFix/>
          </a:blip>
          <a:stretch>
            <a:fillRect/>
          </a:stretch>
        </p:blipFill>
        <p:spPr>
          <a:xfrm>
            <a:off x="6187760" y="5202375"/>
            <a:ext cx="1939615" cy="1389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3215850" y="917000"/>
            <a:ext cx="62175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sz="4100" b="1">
                <a:latin typeface="JetBrains Mono"/>
                <a:ea typeface="JetBrains Mono"/>
                <a:cs typeface="JetBrains Mono"/>
                <a:sym typeface="JetBrains Mono"/>
              </a:rPr>
              <a:t>Radon on the move?</a:t>
            </a:r>
            <a:endParaRPr sz="4100" b="1">
              <a:latin typeface="JetBrains Mono"/>
              <a:ea typeface="JetBrains Mono"/>
              <a:cs typeface="JetBrains Mono"/>
              <a:sym typeface="JetBrains Mono"/>
            </a:endParaRPr>
          </a:p>
        </p:txBody>
      </p:sp>
      <p:sp>
        <p:nvSpPr>
          <p:cNvPr id="186" name="Google Shape;186;p26"/>
          <p:cNvSpPr txBox="1">
            <a:spLocks noGrp="1"/>
          </p:cNvSpPr>
          <p:nvPr>
            <p:ph type="body" idx="1"/>
          </p:nvPr>
        </p:nvSpPr>
        <p:spPr>
          <a:xfrm>
            <a:off x="3164621" y="2379486"/>
            <a:ext cx="5530800" cy="384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CA" dirty="0">
                <a:solidFill>
                  <a:srgbClr val="000000"/>
                </a:solidFill>
                <a:latin typeface="Nunito"/>
                <a:ea typeface="Nunito"/>
                <a:cs typeface="Nunito"/>
                <a:sym typeface="Nunito"/>
              </a:rPr>
              <a:t>In small groups experiment to discover: </a:t>
            </a:r>
            <a:endParaRPr dirty="0">
              <a:solidFill>
                <a:srgbClr val="000000"/>
              </a:solidFill>
              <a:latin typeface="Nunito"/>
              <a:ea typeface="Nunito"/>
              <a:cs typeface="Nunito"/>
              <a:sym typeface="Nunito"/>
            </a:endParaRPr>
          </a:p>
          <a:p>
            <a:pPr marL="228600" lvl="0" indent="-228600" algn="l" rtl="0">
              <a:lnSpc>
                <a:spcPct val="90000"/>
              </a:lnSpc>
              <a:spcBef>
                <a:spcPts val="1800"/>
              </a:spcBef>
              <a:spcAft>
                <a:spcPts val="0"/>
              </a:spcAft>
              <a:buClr>
                <a:schemeClr val="dk1"/>
              </a:buClr>
              <a:buSzPts val="2000"/>
              <a:buFont typeface="Nunito"/>
              <a:buChar char="●"/>
            </a:pPr>
            <a:r>
              <a:rPr lang="en-CA" dirty="0">
                <a:solidFill>
                  <a:srgbClr val="000000"/>
                </a:solidFill>
                <a:latin typeface="Nunito"/>
                <a:ea typeface="Nunito"/>
                <a:cs typeface="Nunito"/>
                <a:sym typeface="Nunito"/>
              </a:rPr>
              <a:t>Where radon is found in B.C.</a:t>
            </a:r>
            <a:endParaRPr dirty="0">
              <a:solidFill>
                <a:srgbClr val="000000"/>
              </a:solidFill>
              <a:latin typeface="Nunito"/>
              <a:ea typeface="Nunito"/>
              <a:cs typeface="Nunito"/>
              <a:sym typeface="Nunito"/>
            </a:endParaRPr>
          </a:p>
          <a:p>
            <a:pPr marL="228600" lvl="0" indent="-228600" algn="l" rtl="0">
              <a:lnSpc>
                <a:spcPct val="90000"/>
              </a:lnSpc>
              <a:spcBef>
                <a:spcPts val="1800"/>
              </a:spcBef>
              <a:spcAft>
                <a:spcPts val="0"/>
              </a:spcAft>
              <a:buClr>
                <a:schemeClr val="dk1"/>
              </a:buClr>
              <a:buSzPts val="2000"/>
              <a:buFont typeface="Nunito"/>
              <a:buChar char="●"/>
            </a:pPr>
            <a:r>
              <a:rPr lang="en-CA" dirty="0">
                <a:solidFill>
                  <a:srgbClr val="000000"/>
                </a:solidFill>
                <a:latin typeface="Nunito"/>
                <a:ea typeface="Nunito"/>
                <a:cs typeface="Nunito"/>
                <a:sym typeface="Nunito"/>
              </a:rPr>
              <a:t>Which soil types allow radon to escape more easily.</a:t>
            </a:r>
            <a:endParaRPr dirty="0">
              <a:solidFill>
                <a:srgbClr val="000000"/>
              </a:solidFill>
              <a:latin typeface="Nunito"/>
              <a:ea typeface="Nunito"/>
              <a:cs typeface="Nunito"/>
              <a:sym typeface="Nunito"/>
            </a:endParaRPr>
          </a:p>
          <a:p>
            <a:pPr marL="228600" lvl="0" indent="-228600" algn="l" rtl="0">
              <a:lnSpc>
                <a:spcPct val="90000"/>
              </a:lnSpc>
              <a:spcBef>
                <a:spcPts val="1800"/>
              </a:spcBef>
              <a:spcAft>
                <a:spcPts val="0"/>
              </a:spcAft>
              <a:buClr>
                <a:schemeClr val="dk1"/>
              </a:buClr>
              <a:buSzPts val="2000"/>
              <a:buFont typeface="Nunito"/>
              <a:buChar char="●"/>
            </a:pPr>
            <a:r>
              <a:rPr lang="en-CA" dirty="0">
                <a:solidFill>
                  <a:srgbClr val="000000"/>
                </a:solidFill>
                <a:latin typeface="Nunito"/>
                <a:ea typeface="Nunito"/>
                <a:cs typeface="Nunito"/>
                <a:sym typeface="Nunito"/>
              </a:rPr>
              <a:t>How groundwater can affect the escape of radon.</a:t>
            </a:r>
            <a:endParaRPr dirty="0">
              <a:solidFill>
                <a:srgbClr val="000000"/>
              </a:solidFill>
              <a:latin typeface="Nunito"/>
              <a:ea typeface="Nunito"/>
              <a:cs typeface="Nunito"/>
              <a:sym typeface="Nunito"/>
            </a:endParaRPr>
          </a:p>
        </p:txBody>
      </p:sp>
      <p:pic>
        <p:nvPicPr>
          <p:cNvPr id="187" name="Google Shape;187;p26"/>
          <p:cNvPicPr preferRelativeResize="0"/>
          <p:nvPr/>
        </p:nvPicPr>
        <p:blipFill>
          <a:blip r:embed="rId3">
            <a:alphaModFix/>
          </a:blip>
          <a:stretch>
            <a:fillRect/>
          </a:stretch>
        </p:blipFill>
        <p:spPr>
          <a:xfrm>
            <a:off x="9591658" y="2945050"/>
            <a:ext cx="1477300" cy="1959375"/>
          </a:xfrm>
          <a:prstGeom prst="rect">
            <a:avLst/>
          </a:prstGeom>
          <a:noFill/>
          <a:ln>
            <a:noFill/>
          </a:ln>
        </p:spPr>
      </p:pic>
      <p:pic>
        <p:nvPicPr>
          <p:cNvPr id="188" name="Google Shape;188;p26"/>
          <p:cNvPicPr preferRelativeResize="0"/>
          <p:nvPr/>
        </p:nvPicPr>
        <p:blipFill>
          <a:blip r:embed="rId4">
            <a:alphaModFix/>
          </a:blip>
          <a:stretch>
            <a:fillRect/>
          </a:stretch>
        </p:blipFill>
        <p:spPr>
          <a:xfrm rot="-661080">
            <a:off x="10039788" y="1374400"/>
            <a:ext cx="581025" cy="1162050"/>
          </a:xfrm>
          <a:prstGeom prst="rect">
            <a:avLst/>
          </a:prstGeom>
          <a:noFill/>
          <a:ln>
            <a:noFill/>
          </a:ln>
        </p:spPr>
      </p:pic>
      <p:pic>
        <p:nvPicPr>
          <p:cNvPr id="189" name="Google Shape;189;p26"/>
          <p:cNvPicPr preferRelativeResize="0"/>
          <p:nvPr/>
        </p:nvPicPr>
        <p:blipFill>
          <a:blip r:embed="rId5">
            <a:alphaModFix/>
          </a:blip>
          <a:stretch>
            <a:fillRect/>
          </a:stretch>
        </p:blipFill>
        <p:spPr>
          <a:xfrm>
            <a:off x="743450" y="1114900"/>
            <a:ext cx="2171700" cy="4067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838200" y="1365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Play"/>
              <a:buNone/>
            </a:pPr>
            <a:r>
              <a:rPr lang="en-CA" sz="2700" b="1">
                <a:latin typeface="JetBrains Mono"/>
                <a:ea typeface="JetBrains Mono"/>
                <a:cs typeface="JetBrains Mono"/>
                <a:sym typeface="JetBrains Mono"/>
              </a:rPr>
              <a:t>How does radon get from the ground into our homes?</a:t>
            </a:r>
            <a:endParaRPr sz="2800" b="1">
              <a:latin typeface="JetBrains Mono"/>
              <a:ea typeface="JetBrains Mono"/>
              <a:cs typeface="JetBrains Mono"/>
              <a:sym typeface="JetBrains Mono"/>
            </a:endParaRPr>
          </a:p>
        </p:txBody>
      </p:sp>
      <p:sp>
        <p:nvSpPr>
          <p:cNvPr id="196" name="Google Shape;196;p27"/>
          <p:cNvSpPr txBox="1"/>
          <p:nvPr/>
        </p:nvSpPr>
        <p:spPr>
          <a:xfrm>
            <a:off x="957202" y="2537600"/>
            <a:ext cx="3642900" cy="261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dirty="0">
                <a:solidFill>
                  <a:schemeClr val="dk1"/>
                </a:solidFill>
                <a:latin typeface="Nunito"/>
                <a:ea typeface="Nunito"/>
                <a:cs typeface="Nunito"/>
                <a:sym typeface="Nunito"/>
              </a:rPr>
              <a:t>Radon is drawn in through</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cracks in foundation walls and floor slabs </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construction joints</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gaps around service pipes</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support posts </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floor drains </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sumps </a:t>
            </a:r>
            <a:endParaRPr dirty="0">
              <a:latin typeface="Nunito"/>
              <a:ea typeface="Nunito"/>
              <a:cs typeface="Nunito"/>
              <a:sym typeface="Nunito"/>
            </a:endParaRPr>
          </a:p>
          <a:p>
            <a:pPr marL="285750" marR="0" lvl="0" indent="-285750" algn="l" rtl="0">
              <a:spcBef>
                <a:spcPts val="0"/>
              </a:spcBef>
              <a:spcAft>
                <a:spcPts val="0"/>
              </a:spcAft>
              <a:buClr>
                <a:schemeClr val="dk1"/>
              </a:buClr>
              <a:buSzPts val="1800"/>
              <a:buFont typeface="Nunito"/>
              <a:buChar char="•"/>
            </a:pPr>
            <a:r>
              <a:rPr lang="en-CA" sz="1800" dirty="0">
                <a:solidFill>
                  <a:schemeClr val="dk1"/>
                </a:solidFill>
                <a:latin typeface="Nunito"/>
                <a:ea typeface="Nunito"/>
                <a:cs typeface="Nunito"/>
                <a:sym typeface="Nunito"/>
              </a:rPr>
              <a:t>cavities inside walls</a:t>
            </a:r>
            <a:endParaRPr dirty="0">
              <a:latin typeface="Nunito"/>
              <a:ea typeface="Nunito"/>
              <a:cs typeface="Nunito"/>
              <a:sym typeface="Nunito"/>
            </a:endParaRPr>
          </a:p>
        </p:txBody>
      </p:sp>
      <p:sp>
        <p:nvSpPr>
          <p:cNvPr id="197" name="Google Shape;197;p27"/>
          <p:cNvSpPr txBox="1"/>
          <p:nvPr/>
        </p:nvSpPr>
        <p:spPr>
          <a:xfrm>
            <a:off x="838200" y="5453400"/>
            <a:ext cx="4408200" cy="1015800"/>
          </a:xfrm>
          <a:prstGeom prst="rect">
            <a:avLst/>
          </a:prstGeom>
          <a:noFill/>
          <a:ln>
            <a:noFill/>
          </a:ln>
        </p:spPr>
        <p:txBody>
          <a:bodyPr spcFirstLastPara="1" wrap="square" lIns="91425" tIns="45700" rIns="91425" bIns="45700" anchor="t" anchorCtr="0">
            <a:spAutoFit/>
          </a:bodyPr>
          <a:lstStyle/>
          <a:p>
            <a:r>
              <a:rPr lang="en-CA" sz="2000" dirty="0">
                <a:solidFill>
                  <a:schemeClr val="dk1"/>
                </a:solidFill>
                <a:latin typeface="Nunito"/>
                <a:ea typeface="Nunito"/>
                <a:cs typeface="Nunito"/>
                <a:sym typeface="Nunito"/>
              </a:rPr>
              <a:t>Exposure to high levels of radon indoors with long-term exposure affects our health.</a:t>
            </a:r>
            <a:endParaRPr lang="en-CA" sz="2000" dirty="0">
              <a:solidFill>
                <a:schemeClr val="dk1"/>
              </a:solidFill>
              <a:highlight>
                <a:srgbClr val="FFFF00"/>
              </a:highlight>
              <a:latin typeface="Nunito"/>
              <a:ea typeface="Nunito"/>
              <a:cs typeface="Nunito"/>
            </a:endParaRPr>
          </a:p>
        </p:txBody>
      </p:sp>
      <p:sp>
        <p:nvSpPr>
          <p:cNvPr id="198" name="Google Shape;198;p27"/>
          <p:cNvSpPr txBox="1"/>
          <p:nvPr/>
        </p:nvSpPr>
        <p:spPr>
          <a:xfrm>
            <a:off x="838200" y="1149054"/>
            <a:ext cx="105156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000">
                <a:solidFill>
                  <a:schemeClr val="dk1"/>
                </a:solidFill>
                <a:latin typeface="Nunito"/>
                <a:ea typeface="Nunito"/>
                <a:cs typeface="Nunito"/>
                <a:sym typeface="Nunito"/>
              </a:rPr>
              <a:t>The air pressure inside your home is usually lower than in the soil surrounding the foundation. This difference in pressure draws air and other gases, including radon, from the soil into your home.</a:t>
            </a:r>
            <a:endParaRPr sz="2000">
              <a:solidFill>
                <a:schemeClr val="dk1"/>
              </a:solidFill>
              <a:latin typeface="Nunito"/>
              <a:ea typeface="Nunito"/>
              <a:cs typeface="Nunito"/>
              <a:sym typeface="Nunito"/>
            </a:endParaRPr>
          </a:p>
        </p:txBody>
      </p:sp>
      <p:pic>
        <p:nvPicPr>
          <p:cNvPr id="199" name="Google Shape;199;p27"/>
          <p:cNvPicPr preferRelativeResize="0"/>
          <p:nvPr/>
        </p:nvPicPr>
        <p:blipFill>
          <a:blip r:embed="rId3">
            <a:alphaModFix/>
          </a:blip>
          <a:stretch>
            <a:fillRect/>
          </a:stretch>
        </p:blipFill>
        <p:spPr>
          <a:xfrm>
            <a:off x="5436149" y="2704000"/>
            <a:ext cx="5917650" cy="3406676"/>
          </a:xfrm>
          <a:prstGeom prst="rect">
            <a:avLst/>
          </a:prstGeom>
          <a:noFill/>
          <a:ln w="762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687825" y="762025"/>
            <a:ext cx="6169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CA" sz="3600" b="1">
                <a:latin typeface="JetBrains Mono"/>
                <a:ea typeface="JetBrains Mono"/>
                <a:cs typeface="JetBrains Mono"/>
                <a:sym typeface="JetBrains Mono"/>
              </a:rPr>
              <a:t>Where are the highest concentrations of radon?</a:t>
            </a:r>
            <a:endParaRPr b="1">
              <a:latin typeface="JetBrains Mono"/>
              <a:ea typeface="JetBrains Mono"/>
              <a:cs typeface="JetBrains Mono"/>
              <a:sym typeface="JetBrains Mono"/>
            </a:endParaRPr>
          </a:p>
        </p:txBody>
      </p:sp>
      <p:sp>
        <p:nvSpPr>
          <p:cNvPr id="206" name="Google Shape;206;p28"/>
          <p:cNvSpPr txBox="1"/>
          <p:nvPr/>
        </p:nvSpPr>
        <p:spPr>
          <a:xfrm>
            <a:off x="687825" y="2477950"/>
            <a:ext cx="5923800" cy="4062610"/>
          </a:xfrm>
          <a:prstGeom prst="rect">
            <a:avLst/>
          </a:prstGeom>
          <a:noFill/>
          <a:ln>
            <a:noFill/>
          </a:ln>
        </p:spPr>
        <p:txBody>
          <a:bodyPr spcFirstLastPara="1" wrap="square" lIns="91425" tIns="45700" rIns="91425" bIns="45700" anchor="t" anchorCtr="0">
            <a:spAutoFit/>
          </a:bodyPr>
          <a:lstStyle/>
          <a:p>
            <a:r>
              <a:rPr lang="en-CA" sz="2400" dirty="0">
                <a:solidFill>
                  <a:schemeClr val="dk1"/>
                </a:solidFill>
                <a:latin typeface="Nunito"/>
                <a:ea typeface="Nunito"/>
                <a:cs typeface="Nunito"/>
                <a:sym typeface="Nunito"/>
              </a:rPr>
              <a:t>The highest concentrations of radon occur on the floors closest to the ground, such as basements or ground level.</a:t>
            </a:r>
            <a:endParaRPr dirty="0">
              <a:solidFill>
                <a:schemeClr val="dk1"/>
              </a:solidFill>
              <a:latin typeface="Nunito"/>
              <a:ea typeface="Nunito"/>
              <a:cs typeface="Nunito"/>
              <a:sym typeface="Nunito"/>
            </a:endParaRPr>
          </a:p>
          <a:p>
            <a:pPr marL="0" marR="0" lvl="0" indent="0" algn="l" rtl="0">
              <a:spcBef>
                <a:spcPts val="0"/>
              </a:spcBef>
              <a:spcAft>
                <a:spcPts val="0"/>
              </a:spcAft>
              <a:buNone/>
            </a:pPr>
            <a:endParaRPr sz="2400" dirty="0">
              <a:solidFill>
                <a:schemeClr val="dk1"/>
              </a:solidFill>
              <a:latin typeface="Nunito"/>
              <a:ea typeface="Nunito"/>
              <a:cs typeface="Nunito"/>
              <a:sym typeface="Nunito"/>
            </a:endParaRPr>
          </a:p>
          <a:p>
            <a:r>
              <a:rPr lang="en-CA" sz="2400" dirty="0">
                <a:solidFill>
                  <a:schemeClr val="dk1"/>
                </a:solidFill>
                <a:latin typeface="Nunito"/>
                <a:ea typeface="Nunito"/>
                <a:cs typeface="Nunito"/>
                <a:sym typeface="Nunito"/>
              </a:rPr>
              <a:t>While radon is typically highest in the lowest level of the home, home ventilation systems can circulate air effectively and higher levels of radon have been found in upper levels of homes as well.</a:t>
            </a:r>
            <a:endParaRPr sz="2000" dirty="0">
              <a:solidFill>
                <a:schemeClr val="dk1"/>
              </a:solidFill>
              <a:latin typeface="Nunito"/>
              <a:ea typeface="Nunito"/>
              <a:cs typeface="Nunito"/>
              <a:sym typeface="Nunito"/>
            </a:endParaRPr>
          </a:p>
          <a:p>
            <a:pPr marL="0" marR="0" lvl="0" indent="0" algn="l" rtl="0">
              <a:spcBef>
                <a:spcPts val="0"/>
              </a:spcBef>
              <a:spcAft>
                <a:spcPts val="0"/>
              </a:spcAft>
              <a:buNone/>
            </a:pPr>
            <a:endParaRPr sz="1800" dirty="0">
              <a:solidFill>
                <a:schemeClr val="dk1"/>
              </a:solidFill>
              <a:latin typeface="Nunito"/>
              <a:ea typeface="Nunito"/>
              <a:cs typeface="Nunito"/>
              <a:sym typeface="Nunito"/>
            </a:endParaRPr>
          </a:p>
        </p:txBody>
      </p:sp>
      <p:pic>
        <p:nvPicPr>
          <p:cNvPr id="207" name="Google Shape;207;p28"/>
          <p:cNvPicPr preferRelativeResize="0"/>
          <p:nvPr/>
        </p:nvPicPr>
        <p:blipFill rotWithShape="1">
          <a:blip r:embed="rId3">
            <a:alphaModFix/>
          </a:blip>
          <a:srcRect l="19087" t="12388"/>
          <a:stretch/>
        </p:blipFill>
        <p:spPr>
          <a:xfrm>
            <a:off x="7388475" y="0"/>
            <a:ext cx="6005151" cy="69342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5302300" y="1382003"/>
            <a:ext cx="6405900" cy="1228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Play"/>
              <a:buNone/>
            </a:pPr>
            <a:r>
              <a:rPr lang="en-CA" sz="3800" b="1" dirty="0">
                <a:solidFill>
                  <a:schemeClr val="dk1"/>
                </a:solidFill>
                <a:latin typeface="JetBrains Mono"/>
                <a:ea typeface="JetBrains Mono"/>
                <a:cs typeface="JetBrains Mono"/>
                <a:sym typeface="JetBrains Mono"/>
              </a:rPr>
              <a:t>How do I know if radon is in my home?</a:t>
            </a:r>
            <a:endParaRPr sz="3500" b="1" dirty="0">
              <a:latin typeface="JetBrains Mono"/>
              <a:ea typeface="JetBrains Mono"/>
              <a:cs typeface="JetBrains Mono"/>
              <a:sym typeface="JetBrains Mono"/>
            </a:endParaRPr>
          </a:p>
        </p:txBody>
      </p:sp>
      <p:sp>
        <p:nvSpPr>
          <p:cNvPr id="214" name="Google Shape;214;p29"/>
          <p:cNvSpPr txBox="1"/>
          <p:nvPr/>
        </p:nvSpPr>
        <p:spPr>
          <a:xfrm>
            <a:off x="5583600" y="2383150"/>
            <a:ext cx="6608400" cy="3973200"/>
          </a:xfrm>
          <a:prstGeom prst="rect">
            <a:avLst/>
          </a:prstGeom>
          <a:noFill/>
          <a:ln>
            <a:noFill/>
          </a:ln>
        </p:spPr>
        <p:txBody>
          <a:bodyPr spcFirstLastPara="1" wrap="square" lIns="91425" tIns="45700" rIns="91425" bIns="45700" anchor="ctr" anchorCtr="0">
            <a:normAutofit/>
          </a:bodyPr>
          <a:lstStyle/>
          <a:p>
            <a:pPr>
              <a:lnSpc>
                <a:spcPct val="90000"/>
              </a:lnSpc>
              <a:buClr>
                <a:schemeClr val="dk1"/>
              </a:buClr>
              <a:buSzPts val="2400"/>
              <a:buFont typeface="Nunito"/>
              <a:buChar char="•"/>
            </a:pPr>
            <a:r>
              <a:rPr lang="en-CA" sz="3200" dirty="0">
                <a:solidFill>
                  <a:schemeClr val="dk1"/>
                </a:solidFill>
                <a:latin typeface="Nunito"/>
                <a:ea typeface="Nunito"/>
                <a:cs typeface="Nunito"/>
                <a:sym typeface="Nunito"/>
              </a:rPr>
              <a:t>Radon is invisible</a:t>
            </a:r>
          </a:p>
          <a:p>
            <a:pPr>
              <a:lnSpc>
                <a:spcPct val="90000"/>
              </a:lnSpc>
              <a:buClr>
                <a:schemeClr val="dk1"/>
              </a:buClr>
              <a:buSzPts val="2400"/>
            </a:pPr>
            <a:endParaRPr lang="en-CA" sz="3200" dirty="0">
              <a:solidFill>
                <a:schemeClr val="dk1"/>
              </a:solidFill>
              <a:latin typeface="Nunito"/>
              <a:ea typeface="Nunito"/>
              <a:cs typeface="Nunito"/>
            </a:endParaRPr>
          </a:p>
          <a:p>
            <a:pPr>
              <a:lnSpc>
                <a:spcPct val="90000"/>
              </a:lnSpc>
              <a:spcBef>
                <a:spcPts val="600"/>
              </a:spcBef>
              <a:buClr>
                <a:schemeClr val="dk1"/>
              </a:buClr>
              <a:buSzPts val="2400"/>
              <a:buFont typeface="Nunito"/>
              <a:buChar char="•"/>
            </a:pPr>
            <a:r>
              <a:rPr lang="en-CA" sz="3200" dirty="0">
                <a:solidFill>
                  <a:schemeClr val="dk1"/>
                </a:solidFill>
                <a:latin typeface="Nunito"/>
                <a:ea typeface="Nunito"/>
                <a:cs typeface="Nunito"/>
                <a:sym typeface="Nunito"/>
              </a:rPr>
              <a:t>The only way to know</a:t>
            </a:r>
            <a:r>
              <a:rPr lang="en-CA" sz="3200" dirty="0">
                <a:solidFill>
                  <a:srgbClr val="FF0000"/>
                </a:solidFill>
                <a:latin typeface="Nunito"/>
                <a:ea typeface="Nunito"/>
                <a:cs typeface="Nunito"/>
                <a:sym typeface="Nunito"/>
              </a:rPr>
              <a:t> </a:t>
            </a:r>
            <a:r>
              <a:rPr lang="en-CA" sz="3200" dirty="0">
                <a:solidFill>
                  <a:schemeClr val="dk1"/>
                </a:solidFill>
                <a:latin typeface="Nunito"/>
                <a:ea typeface="Nunito"/>
                <a:cs typeface="Nunito"/>
                <a:sym typeface="Nunito"/>
              </a:rPr>
              <a:t>is by testing</a:t>
            </a:r>
            <a:endParaRPr lang="en-US" sz="3200" dirty="0">
              <a:solidFill>
                <a:schemeClr val="dk1"/>
              </a:solidFill>
              <a:latin typeface="Nunito"/>
              <a:ea typeface="Nunito"/>
              <a:cs typeface="Nunito"/>
            </a:endParaRPr>
          </a:p>
        </p:txBody>
      </p:sp>
      <p:pic>
        <p:nvPicPr>
          <p:cNvPr id="215" name="Google Shape;215;p29"/>
          <p:cNvPicPr preferRelativeResize="0"/>
          <p:nvPr/>
        </p:nvPicPr>
        <p:blipFill>
          <a:blip r:embed="rId3">
            <a:alphaModFix/>
          </a:blip>
          <a:stretch>
            <a:fillRect/>
          </a:stretch>
        </p:blipFill>
        <p:spPr>
          <a:xfrm rot="136567">
            <a:off x="417147" y="485979"/>
            <a:ext cx="4403154" cy="5954773"/>
          </a:xfrm>
          <a:prstGeom prst="rect">
            <a:avLst/>
          </a:prstGeom>
          <a:noFill/>
          <a:ln>
            <a:noFill/>
          </a:ln>
        </p:spPr>
      </p:pic>
      <p:pic>
        <p:nvPicPr>
          <p:cNvPr id="216" name="Google Shape;216;p29"/>
          <p:cNvPicPr preferRelativeResize="0"/>
          <p:nvPr/>
        </p:nvPicPr>
        <p:blipFill>
          <a:blip r:embed="rId4">
            <a:alphaModFix/>
          </a:blip>
          <a:stretch>
            <a:fillRect/>
          </a:stretch>
        </p:blipFill>
        <p:spPr>
          <a:xfrm>
            <a:off x="781211" y="1627850"/>
            <a:ext cx="3675024" cy="2741900"/>
          </a:xfrm>
          <a:prstGeom prst="rect">
            <a:avLst/>
          </a:prstGeom>
          <a:noFill/>
          <a:ln>
            <a:noFill/>
          </a:ln>
        </p:spPr>
      </p:pic>
      <p:sp>
        <p:nvSpPr>
          <p:cNvPr id="217" name="Google Shape;217;p29"/>
          <p:cNvSpPr txBox="1"/>
          <p:nvPr/>
        </p:nvSpPr>
        <p:spPr>
          <a:xfrm>
            <a:off x="1127844" y="4611281"/>
            <a:ext cx="2978100" cy="6093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CA" sz="3200" dirty="0">
                <a:solidFill>
                  <a:schemeClr val="dk1"/>
                </a:solidFill>
                <a:latin typeface="Nunito"/>
                <a:ea typeface="Nunito"/>
                <a:cs typeface="Nunito"/>
                <a:sym typeface="Nunito"/>
              </a:rPr>
              <a:t>Radon test kits</a:t>
            </a:r>
            <a:endParaRPr lang="en-US"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title"/>
          </p:nvPr>
        </p:nvSpPr>
        <p:spPr>
          <a:xfrm>
            <a:off x="1295400" y="1522475"/>
            <a:ext cx="4869600" cy="105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Health impacts </a:t>
            </a:r>
            <a:endParaRPr b="1">
              <a:latin typeface="JetBrains Mono"/>
              <a:ea typeface="JetBrains Mono"/>
              <a:cs typeface="JetBrains Mono"/>
              <a:sym typeface="JetBrains Mono"/>
            </a:endParaRPr>
          </a:p>
        </p:txBody>
      </p:sp>
      <p:sp>
        <p:nvSpPr>
          <p:cNvPr id="223" name="Google Shape;223;p30"/>
          <p:cNvSpPr txBox="1">
            <a:spLocks noGrp="1"/>
          </p:cNvSpPr>
          <p:nvPr>
            <p:ph type="body" idx="1"/>
          </p:nvPr>
        </p:nvSpPr>
        <p:spPr>
          <a:xfrm>
            <a:off x="1295400" y="2561898"/>
            <a:ext cx="5459400" cy="1055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CA" sz="3200" dirty="0">
                <a:solidFill>
                  <a:srgbClr val="000000"/>
                </a:solidFill>
                <a:latin typeface="Nunito"/>
                <a:ea typeface="Nunito"/>
                <a:cs typeface="Nunito"/>
                <a:sym typeface="Nunito"/>
              </a:rPr>
              <a:t>What can cause lung cancer?</a:t>
            </a:r>
            <a:endParaRPr sz="3200" dirty="0">
              <a:solidFill>
                <a:srgbClr val="000000"/>
              </a:solidFill>
              <a:latin typeface="Nunito"/>
              <a:ea typeface="Nunito"/>
              <a:cs typeface="Nunito"/>
              <a:sym typeface="Nunito"/>
            </a:endParaRPr>
          </a:p>
        </p:txBody>
      </p:sp>
      <p:pic>
        <p:nvPicPr>
          <p:cNvPr id="224" name="Google Shape;224;p30"/>
          <p:cNvPicPr preferRelativeResize="0"/>
          <p:nvPr/>
        </p:nvPicPr>
        <p:blipFill>
          <a:blip r:embed="rId3">
            <a:alphaModFix/>
          </a:blip>
          <a:stretch>
            <a:fillRect/>
          </a:stretch>
        </p:blipFill>
        <p:spPr>
          <a:xfrm>
            <a:off x="7811119" y="1202188"/>
            <a:ext cx="4228483" cy="6105900"/>
          </a:xfrm>
          <a:prstGeom prst="rect">
            <a:avLst/>
          </a:prstGeom>
          <a:noFill/>
          <a:ln>
            <a:noFill/>
          </a:ln>
        </p:spPr>
      </p:pic>
      <p:pic>
        <p:nvPicPr>
          <p:cNvPr id="225" name="Google Shape;225;p30"/>
          <p:cNvPicPr preferRelativeResize="0"/>
          <p:nvPr/>
        </p:nvPicPr>
        <p:blipFill>
          <a:blip r:embed="rId4">
            <a:alphaModFix/>
          </a:blip>
          <a:stretch>
            <a:fillRect/>
          </a:stretch>
        </p:blipFill>
        <p:spPr>
          <a:xfrm>
            <a:off x="1175113" y="3968200"/>
            <a:ext cx="5699973" cy="1508350"/>
          </a:xfrm>
          <a:prstGeom prst="rect">
            <a:avLst/>
          </a:prstGeom>
          <a:noFill/>
          <a:ln>
            <a:noFill/>
          </a:ln>
        </p:spPr>
      </p:pic>
      <p:sp>
        <p:nvSpPr>
          <p:cNvPr id="226" name="Google Shape;226;p30"/>
          <p:cNvSpPr txBox="1"/>
          <p:nvPr/>
        </p:nvSpPr>
        <p:spPr>
          <a:xfrm>
            <a:off x="1789950" y="4359100"/>
            <a:ext cx="45765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600">
                <a:solidFill>
                  <a:schemeClr val="dk1"/>
                </a:solidFill>
                <a:latin typeface="Nunito"/>
                <a:ea typeface="Nunito"/>
                <a:cs typeface="Nunito"/>
                <a:sym typeface="Nunito"/>
              </a:rPr>
              <a:t>Think</a:t>
            </a:r>
            <a:r>
              <a:rPr lang="en-CA" sz="3600">
                <a:latin typeface="Nunito"/>
                <a:ea typeface="Nunito"/>
                <a:cs typeface="Nunito"/>
                <a:sym typeface="Nunito"/>
              </a:rPr>
              <a:t>  </a:t>
            </a:r>
            <a:r>
              <a:rPr lang="en-CA" sz="3600">
                <a:solidFill>
                  <a:schemeClr val="dk1"/>
                </a:solidFill>
                <a:latin typeface="Nunito"/>
                <a:ea typeface="Nunito"/>
                <a:cs typeface="Nunito"/>
                <a:sym typeface="Nunito"/>
              </a:rPr>
              <a:t>| Pair | </a:t>
            </a:r>
            <a:r>
              <a:rPr lang="en-CA" sz="3600">
                <a:latin typeface="Nunito"/>
                <a:ea typeface="Nunito"/>
                <a:cs typeface="Nunito"/>
                <a:sym typeface="Nunito"/>
              </a:rPr>
              <a:t> </a:t>
            </a:r>
            <a:r>
              <a:rPr lang="en-CA" sz="3600">
                <a:solidFill>
                  <a:schemeClr val="dk1"/>
                </a:solidFill>
                <a:latin typeface="Nunito"/>
                <a:ea typeface="Nunito"/>
                <a:cs typeface="Nunito"/>
                <a:sym typeface="Nunito"/>
              </a:rPr>
              <a:t>Share</a:t>
            </a:r>
            <a:endParaRPr sz="3600">
              <a:latin typeface="Nunito"/>
              <a:ea typeface="Nunito"/>
              <a:cs typeface="Nunito"/>
              <a:sym typeface="Nunito"/>
            </a:endParaRPr>
          </a:p>
        </p:txBody>
      </p:sp>
      <p:pic>
        <p:nvPicPr>
          <p:cNvPr id="227" name="Google Shape;227;p30"/>
          <p:cNvPicPr preferRelativeResize="0"/>
          <p:nvPr/>
        </p:nvPicPr>
        <p:blipFill>
          <a:blip r:embed="rId5">
            <a:alphaModFix/>
          </a:blip>
          <a:stretch>
            <a:fillRect/>
          </a:stretch>
        </p:blipFill>
        <p:spPr>
          <a:xfrm rot="-6120246">
            <a:off x="5937828" y="3420647"/>
            <a:ext cx="1078334" cy="6806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1"/>
          <p:cNvSpPr txBox="1">
            <a:spLocks noGrp="1"/>
          </p:cNvSpPr>
          <p:nvPr>
            <p:ph type="title"/>
          </p:nvPr>
        </p:nvSpPr>
        <p:spPr>
          <a:xfrm>
            <a:off x="699826" y="611150"/>
            <a:ext cx="52512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Health impacts </a:t>
            </a:r>
            <a:endParaRPr>
              <a:latin typeface="JetBrains Mono SemiBold"/>
              <a:ea typeface="JetBrains Mono SemiBold"/>
              <a:cs typeface="JetBrains Mono SemiBold"/>
              <a:sym typeface="JetBrains Mono SemiBold"/>
            </a:endParaRPr>
          </a:p>
        </p:txBody>
      </p:sp>
      <p:sp>
        <p:nvSpPr>
          <p:cNvPr id="234" name="Google Shape;234;p31"/>
          <p:cNvSpPr txBox="1">
            <a:spLocks noGrp="1"/>
          </p:cNvSpPr>
          <p:nvPr>
            <p:ph type="body" idx="1"/>
          </p:nvPr>
        </p:nvSpPr>
        <p:spPr>
          <a:xfrm>
            <a:off x="699825" y="2144503"/>
            <a:ext cx="4939500" cy="292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CA">
                <a:latin typeface="Nunito"/>
                <a:ea typeface="Nunito"/>
                <a:cs typeface="Nunito"/>
                <a:sym typeface="Nunito"/>
              </a:rPr>
              <a:t>Long-term exposure to high levels of radon* for non-smokers is the</a:t>
            </a:r>
            <a:r>
              <a:rPr lang="en-CA" sz="3200">
                <a:latin typeface="Nunito"/>
                <a:ea typeface="Nunito"/>
                <a:cs typeface="Nunito"/>
                <a:sym typeface="Nunito"/>
              </a:rPr>
              <a:t>:</a:t>
            </a:r>
            <a:endParaRPr>
              <a:latin typeface="Nunito"/>
              <a:ea typeface="Nunito"/>
              <a:cs typeface="Nunito"/>
              <a:sym typeface="Nunito"/>
            </a:endParaRPr>
          </a:p>
          <a:p>
            <a:pPr marL="0" lvl="0" indent="0" algn="l" rtl="0">
              <a:lnSpc>
                <a:spcPct val="90000"/>
              </a:lnSpc>
              <a:spcBef>
                <a:spcPts val="1800"/>
              </a:spcBef>
              <a:spcAft>
                <a:spcPts val="0"/>
              </a:spcAft>
              <a:buClr>
                <a:schemeClr val="dk1"/>
              </a:buClr>
              <a:buSzPts val="3200"/>
              <a:buNone/>
            </a:pPr>
            <a:r>
              <a:rPr lang="en-CA" sz="2700">
                <a:solidFill>
                  <a:srgbClr val="163E68"/>
                </a:solidFill>
                <a:latin typeface="JetBrains Mono ExtraBold"/>
                <a:ea typeface="JetBrains Mono ExtraBold"/>
                <a:cs typeface="JetBrains Mono ExtraBold"/>
                <a:sym typeface="JetBrains Mono ExtraBold"/>
              </a:rPr>
              <a:t>#1 cause of lung cancer </a:t>
            </a:r>
            <a:endParaRPr sz="1900">
              <a:solidFill>
                <a:srgbClr val="163E68"/>
              </a:solidFill>
              <a:latin typeface="JetBrains Mono ExtraBold"/>
              <a:ea typeface="JetBrains Mono ExtraBold"/>
              <a:cs typeface="JetBrains Mono ExtraBold"/>
              <a:sym typeface="JetBrains Mono ExtraBold"/>
            </a:endParaRPr>
          </a:p>
          <a:p>
            <a:pPr marL="0" lvl="0" indent="0" algn="l" rtl="0">
              <a:lnSpc>
                <a:spcPct val="90000"/>
              </a:lnSpc>
              <a:spcBef>
                <a:spcPts val="1800"/>
              </a:spcBef>
              <a:spcAft>
                <a:spcPts val="0"/>
              </a:spcAft>
              <a:buClr>
                <a:schemeClr val="dk1"/>
              </a:buClr>
              <a:buSzPts val="3200"/>
              <a:buNone/>
            </a:pPr>
            <a:endParaRPr sz="3200" b="1">
              <a:latin typeface="Nunito"/>
              <a:ea typeface="Nunito"/>
              <a:cs typeface="Nunito"/>
              <a:sym typeface="Nunito"/>
            </a:endParaRPr>
          </a:p>
          <a:p>
            <a:pPr marL="0" lvl="0" indent="0" algn="l" rtl="0">
              <a:lnSpc>
                <a:spcPct val="90000"/>
              </a:lnSpc>
              <a:spcBef>
                <a:spcPts val="1800"/>
              </a:spcBef>
              <a:spcAft>
                <a:spcPts val="0"/>
              </a:spcAft>
              <a:buClr>
                <a:schemeClr val="dk1"/>
              </a:buClr>
              <a:buSzPts val="1800"/>
              <a:buNone/>
            </a:pPr>
            <a:r>
              <a:rPr lang="en-CA" sz="1800" b="1">
                <a:latin typeface="Nunito"/>
                <a:ea typeface="Nunito"/>
                <a:cs typeface="Nunito"/>
                <a:sym typeface="Nunito"/>
              </a:rPr>
              <a:t>* </a:t>
            </a:r>
            <a:r>
              <a:rPr lang="en-CA" sz="1800">
                <a:latin typeface="Nunito"/>
                <a:ea typeface="Nunito"/>
                <a:cs typeface="Nunito"/>
                <a:sym typeface="Nunito"/>
              </a:rPr>
              <a:t>Above</a:t>
            </a:r>
            <a:r>
              <a:rPr lang="en-CA" sz="1800" b="1">
                <a:latin typeface="Nunito"/>
                <a:ea typeface="Nunito"/>
                <a:cs typeface="Nunito"/>
                <a:sym typeface="Nunito"/>
              </a:rPr>
              <a:t> </a:t>
            </a:r>
            <a:r>
              <a:rPr lang="en-CA" sz="1800">
                <a:latin typeface="Nunito"/>
                <a:ea typeface="Nunito"/>
                <a:cs typeface="Nunito"/>
                <a:sym typeface="Nunito"/>
              </a:rPr>
              <a:t>200Bq/m</a:t>
            </a:r>
            <a:r>
              <a:rPr lang="en-CA" sz="1800" baseline="30000">
                <a:latin typeface="Nunito"/>
                <a:ea typeface="Nunito"/>
                <a:cs typeface="Nunito"/>
                <a:sym typeface="Nunito"/>
              </a:rPr>
              <a:t>3 </a:t>
            </a:r>
            <a:endParaRPr sz="1800" b="1">
              <a:latin typeface="Nunito"/>
              <a:ea typeface="Nunito"/>
              <a:cs typeface="Nunito"/>
              <a:sym typeface="Nunito"/>
            </a:endParaRPr>
          </a:p>
        </p:txBody>
      </p:sp>
      <p:pic>
        <p:nvPicPr>
          <p:cNvPr id="235" name="Google Shape;235;p31"/>
          <p:cNvPicPr preferRelativeResize="0"/>
          <p:nvPr/>
        </p:nvPicPr>
        <p:blipFill rotWithShape="1">
          <a:blip r:embed="rId3">
            <a:alphaModFix/>
          </a:blip>
          <a:srcRect/>
          <a:stretch/>
        </p:blipFill>
        <p:spPr>
          <a:xfrm>
            <a:off x="5944125" y="-13025"/>
            <a:ext cx="6442575" cy="89607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2"/>
          <p:cNvSpPr txBox="1">
            <a:spLocks noGrp="1"/>
          </p:cNvSpPr>
          <p:nvPr>
            <p:ph type="title"/>
          </p:nvPr>
        </p:nvSpPr>
        <p:spPr>
          <a:xfrm>
            <a:off x="838198" y="693546"/>
            <a:ext cx="76122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How does radon cause cancer?</a:t>
            </a:r>
            <a:endParaRPr>
              <a:latin typeface="JetBrains Mono SemiBold"/>
              <a:ea typeface="JetBrains Mono SemiBold"/>
              <a:cs typeface="JetBrains Mono SemiBold"/>
              <a:sym typeface="JetBrains Mono SemiBold"/>
            </a:endParaRPr>
          </a:p>
        </p:txBody>
      </p:sp>
      <p:sp>
        <p:nvSpPr>
          <p:cNvPr id="242" name="Google Shape;242;p32"/>
          <p:cNvSpPr txBox="1">
            <a:spLocks noGrp="1"/>
          </p:cNvSpPr>
          <p:nvPr>
            <p:ph type="body" idx="1"/>
          </p:nvPr>
        </p:nvSpPr>
        <p:spPr>
          <a:xfrm>
            <a:off x="915775" y="2424875"/>
            <a:ext cx="5730600" cy="3843600"/>
          </a:xfrm>
          <a:prstGeom prst="rect">
            <a:avLst/>
          </a:prstGeom>
          <a:noFill/>
          <a:ln>
            <a:noFill/>
          </a:ln>
        </p:spPr>
        <p:txBody>
          <a:bodyPr spcFirstLastPara="1" wrap="square" lIns="91425" tIns="45700" rIns="91425" bIns="45700" anchor="t" anchorCtr="0">
            <a:normAutofit/>
          </a:bodyPr>
          <a:lstStyle/>
          <a:p>
            <a:pPr marL="0" indent="0">
              <a:spcBef>
                <a:spcPts val="0"/>
              </a:spcBef>
              <a:buSzPts val="2000"/>
              <a:buNone/>
            </a:pPr>
            <a:r>
              <a:rPr lang="en-CA" sz="2000" dirty="0">
                <a:solidFill>
                  <a:srgbClr val="000000"/>
                </a:solidFill>
                <a:latin typeface="Nunito"/>
                <a:ea typeface="Nunito"/>
                <a:cs typeface="Nunito"/>
                <a:sym typeface="Nunito"/>
              </a:rPr>
              <a:t>When radon gas is inhaled into the lungs it decays into radioactive particles that release small bursts of energy. </a:t>
            </a:r>
            <a:endParaRPr dirty="0">
              <a:solidFill>
                <a:srgbClr val="000000"/>
              </a:solidFill>
              <a:latin typeface="Nunito"/>
              <a:ea typeface="Nunito"/>
              <a:cs typeface="Nunito"/>
              <a:sym typeface="Nunito"/>
            </a:endParaRPr>
          </a:p>
          <a:p>
            <a:pPr marL="0" lvl="0" indent="0" algn="l" rtl="0">
              <a:lnSpc>
                <a:spcPct val="90000"/>
              </a:lnSpc>
              <a:spcBef>
                <a:spcPts val="1800"/>
              </a:spcBef>
              <a:spcAft>
                <a:spcPts val="0"/>
              </a:spcAft>
              <a:buClr>
                <a:schemeClr val="dk1"/>
              </a:buClr>
              <a:buSzPts val="2000"/>
              <a:buNone/>
            </a:pPr>
            <a:r>
              <a:rPr lang="en-CA" sz="2000" dirty="0">
                <a:solidFill>
                  <a:srgbClr val="000000"/>
                </a:solidFill>
                <a:latin typeface="Nunito"/>
                <a:ea typeface="Nunito"/>
                <a:cs typeface="Nunito"/>
                <a:sym typeface="Nunito"/>
              </a:rPr>
              <a:t>This energy is absorbed by nearby lung tissue, damaging the lung cells. </a:t>
            </a:r>
            <a:endParaRPr dirty="0">
              <a:solidFill>
                <a:srgbClr val="000000"/>
              </a:solidFill>
              <a:latin typeface="Nunito"/>
              <a:ea typeface="Nunito"/>
              <a:cs typeface="Nunito"/>
              <a:sym typeface="Nunito"/>
            </a:endParaRPr>
          </a:p>
          <a:p>
            <a:pPr marL="0" lvl="0" indent="0" algn="l" rtl="0">
              <a:lnSpc>
                <a:spcPct val="90000"/>
              </a:lnSpc>
              <a:spcBef>
                <a:spcPts val="1800"/>
              </a:spcBef>
              <a:spcAft>
                <a:spcPts val="0"/>
              </a:spcAft>
              <a:buClr>
                <a:schemeClr val="dk1"/>
              </a:buClr>
              <a:buSzPts val="2000"/>
              <a:buNone/>
            </a:pPr>
            <a:r>
              <a:rPr lang="en-CA" sz="2000" dirty="0">
                <a:solidFill>
                  <a:srgbClr val="000000"/>
                </a:solidFill>
                <a:latin typeface="Nunito"/>
                <a:ea typeface="Nunito"/>
                <a:cs typeface="Nunito"/>
                <a:sym typeface="Nunito"/>
              </a:rPr>
              <a:t>When cells are damaged, they have the potential to result in cancer when they reproduce.</a:t>
            </a:r>
            <a:endParaRPr dirty="0">
              <a:solidFill>
                <a:srgbClr val="000000"/>
              </a:solidFill>
              <a:latin typeface="Nunito"/>
              <a:ea typeface="Nunito"/>
              <a:cs typeface="Nunito"/>
              <a:sym typeface="Nunito"/>
            </a:endParaRPr>
          </a:p>
        </p:txBody>
      </p:sp>
      <p:pic>
        <p:nvPicPr>
          <p:cNvPr id="243" name="Google Shape;243;p32"/>
          <p:cNvPicPr preferRelativeResize="0"/>
          <p:nvPr/>
        </p:nvPicPr>
        <p:blipFill>
          <a:blip r:embed="rId3">
            <a:alphaModFix/>
          </a:blip>
          <a:stretch>
            <a:fillRect/>
          </a:stretch>
        </p:blipFill>
        <p:spPr>
          <a:xfrm>
            <a:off x="7654050" y="1661033"/>
            <a:ext cx="3881550" cy="5604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758418" y="2683619"/>
            <a:ext cx="5793602" cy="1508350"/>
          </a:xfrm>
          <a:prstGeom prst="rect">
            <a:avLst/>
          </a:prstGeom>
          <a:noFill/>
          <a:ln>
            <a:noFill/>
          </a:ln>
        </p:spPr>
      </p:pic>
      <p:sp>
        <p:nvSpPr>
          <p:cNvPr id="309" name="Google Shape;309;p39"/>
          <p:cNvSpPr txBox="1">
            <a:spLocks noGrp="1"/>
          </p:cNvSpPr>
          <p:nvPr>
            <p:ph type="title"/>
          </p:nvPr>
        </p:nvSpPr>
        <p:spPr>
          <a:xfrm>
            <a:off x="754855" y="1043781"/>
            <a:ext cx="6319295" cy="13495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Video: How</a:t>
            </a:r>
            <a:r>
              <a:rPr lang="en-CA" dirty="0">
                <a:latin typeface="JetBrains Mono SemiBold"/>
                <a:ea typeface="JetBrains Mono SemiBold"/>
                <a:cs typeface="JetBrains Mono SemiBold"/>
                <a:sym typeface="JetBrains Mono SemiBold"/>
              </a:rPr>
              <a:t> does Radon cause cancer?</a:t>
            </a:r>
            <a:endParaRPr dirty="0">
              <a:latin typeface="JetBrains Mono SemiBold"/>
              <a:ea typeface="JetBrains Mono SemiBold"/>
              <a:cs typeface="JetBrains Mono SemiBold"/>
              <a:sym typeface="JetBrains Mono SemiBold"/>
            </a:endParaRPr>
          </a:p>
        </p:txBody>
      </p:sp>
      <p:sp>
        <p:nvSpPr>
          <p:cNvPr id="310" name="Google Shape;310;p39"/>
          <p:cNvSpPr txBox="1"/>
          <p:nvPr/>
        </p:nvSpPr>
        <p:spPr>
          <a:xfrm>
            <a:off x="1000682" y="3123771"/>
            <a:ext cx="4900500" cy="685019"/>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https://</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www.youtube.com</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watch?v</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=inG1g9PlqV4</a:t>
            </a:r>
            <a:endParaRPr lang="en-CA" sz="1800" i="0" u="none" strike="noStrike" cap="none" dirty="0">
              <a:solidFill>
                <a:schemeClr val="tx1"/>
              </a:solidFill>
              <a:latin typeface="Nunito"/>
              <a:ea typeface="Nunito"/>
              <a:cs typeface="Nunito"/>
              <a:sym typeface="Nunito"/>
            </a:endParaRPr>
          </a:p>
        </p:txBody>
      </p:sp>
      <p:pic>
        <p:nvPicPr>
          <p:cNvPr id="312" name="Google Shape;312;p39"/>
          <p:cNvPicPr preferRelativeResize="0"/>
          <p:nvPr/>
        </p:nvPicPr>
        <p:blipFill>
          <a:blip r:embed="rId5">
            <a:alphaModFix/>
          </a:blip>
          <a:stretch>
            <a:fillRect/>
          </a:stretch>
        </p:blipFill>
        <p:spPr>
          <a:xfrm rot="2099030">
            <a:off x="389502" y="2935645"/>
            <a:ext cx="517500" cy="988650"/>
          </a:xfrm>
          <a:prstGeom prst="rect">
            <a:avLst/>
          </a:prstGeom>
          <a:noFill/>
          <a:ln>
            <a:noFill/>
          </a:ln>
        </p:spPr>
      </p:pic>
      <p:pic>
        <p:nvPicPr>
          <p:cNvPr id="5" name="Picture 4">
            <a:extLst>
              <a:ext uri="{FF2B5EF4-FFF2-40B4-BE49-F238E27FC236}">
                <a16:creationId xmlns:a16="http://schemas.microsoft.com/office/drawing/2014/main" id="{B6594E24-A5EA-F9BD-A985-D697146E42CD}"/>
              </a:ext>
            </a:extLst>
          </p:cNvPr>
          <p:cNvPicPr>
            <a:picLocks noChangeAspect="1"/>
          </p:cNvPicPr>
          <p:nvPr/>
        </p:nvPicPr>
        <p:blipFill>
          <a:blip r:embed="rId6"/>
          <a:stretch>
            <a:fillRect/>
          </a:stretch>
        </p:blipFill>
        <p:spPr>
          <a:xfrm>
            <a:off x="7643022" y="1060"/>
            <a:ext cx="4554908" cy="6874616"/>
          </a:xfrm>
          <a:prstGeom prst="rect">
            <a:avLst/>
          </a:prstGeom>
        </p:spPr>
      </p:pic>
    </p:spTree>
    <p:extLst>
      <p:ext uri="{BB962C8B-B14F-4D97-AF65-F5344CB8AC3E}">
        <p14:creationId xmlns:p14="http://schemas.microsoft.com/office/powerpoint/2010/main" val="11377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idx="4294967295"/>
          </p:nvPr>
        </p:nvSpPr>
        <p:spPr>
          <a:xfrm>
            <a:off x="849900" y="1082500"/>
            <a:ext cx="10492200" cy="950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29411"/>
              <a:buFont typeface="Play"/>
              <a:buNone/>
            </a:pPr>
            <a:r>
              <a:rPr lang="en-CA" sz="3400">
                <a:solidFill>
                  <a:schemeClr val="dk1"/>
                </a:solidFill>
                <a:latin typeface="Nunito"/>
                <a:ea typeface="Nunito"/>
                <a:cs typeface="Nunito"/>
                <a:sym typeface="Nunito"/>
              </a:rPr>
              <a:t>In the troposphere where we breathe there are </a:t>
            </a:r>
            <a:r>
              <a:rPr lang="en-CA" sz="3400">
                <a:solidFill>
                  <a:srgbClr val="163E68"/>
                </a:solidFill>
                <a:latin typeface="JetBrains Mono ExtraBold"/>
                <a:ea typeface="JetBrains Mono ExtraBold"/>
                <a:cs typeface="JetBrains Mono ExtraBold"/>
                <a:sym typeface="JetBrains Mono ExtraBold"/>
              </a:rPr>
              <a:t>gases</a:t>
            </a:r>
            <a:r>
              <a:rPr lang="en-CA" sz="3400">
                <a:solidFill>
                  <a:schemeClr val="dk1"/>
                </a:solidFill>
                <a:latin typeface="Nunito"/>
                <a:ea typeface="Nunito"/>
                <a:cs typeface="Nunito"/>
                <a:sym typeface="Nunito"/>
              </a:rPr>
              <a:t> that are safe for humans and gases that are not.</a:t>
            </a:r>
            <a:endParaRPr sz="3400">
              <a:latin typeface="Nunito"/>
              <a:ea typeface="Nunito"/>
              <a:cs typeface="Nunito"/>
              <a:sym typeface="Nunito"/>
            </a:endParaRPr>
          </a:p>
        </p:txBody>
      </p:sp>
      <p:pic>
        <p:nvPicPr>
          <p:cNvPr id="83" name="Google Shape;83;p16"/>
          <p:cNvPicPr preferRelativeResize="0"/>
          <p:nvPr/>
        </p:nvPicPr>
        <p:blipFill rotWithShape="1">
          <a:blip r:embed="rId3">
            <a:alphaModFix/>
          </a:blip>
          <a:srcRect t="69337"/>
          <a:stretch/>
        </p:blipFill>
        <p:spPr>
          <a:xfrm>
            <a:off x="849900" y="2766964"/>
            <a:ext cx="10492199" cy="32145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a:latin typeface="JetBrains Mono SemiBold"/>
                <a:ea typeface="JetBrains Mono SemiBold"/>
                <a:cs typeface="JetBrains Mono SemiBold"/>
                <a:sym typeface="JetBrains Mono SemiBold"/>
              </a:rPr>
              <a:t>Testing for radon</a:t>
            </a:r>
            <a:endParaRPr dirty="0">
              <a:latin typeface="JetBrains Mono SemiBold"/>
              <a:ea typeface="JetBrains Mono SemiBold"/>
              <a:cs typeface="JetBrains Mono SemiBold"/>
              <a:sym typeface="JetBrains Mono SemiBold"/>
            </a:endParaRPr>
          </a:p>
        </p:txBody>
      </p:sp>
      <p:sp>
        <p:nvSpPr>
          <p:cNvPr id="257" name="Google Shape;257;p34"/>
          <p:cNvSpPr txBox="1"/>
          <p:nvPr/>
        </p:nvSpPr>
        <p:spPr>
          <a:xfrm>
            <a:off x="844908" y="1891804"/>
            <a:ext cx="5875500" cy="2678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dirty="0">
                <a:solidFill>
                  <a:schemeClr val="dk1"/>
                </a:solidFill>
                <a:latin typeface="Nunito"/>
                <a:ea typeface="Nunito"/>
                <a:cs typeface="Nunito"/>
                <a:sym typeface="Nunito"/>
              </a:rPr>
              <a:t>Testing is done long-term, over 3 months, ideally when it’s cold and windows are closed, ideally during fall and winter.</a:t>
            </a:r>
            <a:endParaRPr dirty="0">
              <a:latin typeface="Nunito"/>
              <a:ea typeface="Nunito"/>
              <a:cs typeface="Nunito"/>
              <a:sym typeface="Nunito"/>
            </a:endParaRPr>
          </a:p>
          <a:p>
            <a:pPr marL="0" marR="0" lvl="0" indent="0" algn="l" rtl="0">
              <a:spcBef>
                <a:spcPts val="0"/>
              </a:spcBef>
              <a:spcAft>
                <a:spcPts val="0"/>
              </a:spcAft>
              <a:buNone/>
            </a:pPr>
            <a:endParaRPr sz="2400" dirty="0">
              <a:solidFill>
                <a:schemeClr val="dk1"/>
              </a:solidFill>
              <a:latin typeface="Nunito"/>
              <a:ea typeface="Nunito"/>
              <a:cs typeface="Nunito"/>
              <a:sym typeface="Nunito"/>
            </a:endParaRPr>
          </a:p>
          <a:p>
            <a:pPr marL="0" marR="0" lvl="0" indent="0" algn="l" rtl="0">
              <a:spcBef>
                <a:spcPts val="0"/>
              </a:spcBef>
              <a:spcAft>
                <a:spcPts val="0"/>
              </a:spcAft>
              <a:buNone/>
            </a:pPr>
            <a:r>
              <a:rPr lang="en-CA" sz="2400" dirty="0">
                <a:solidFill>
                  <a:schemeClr val="dk1"/>
                </a:solidFill>
                <a:latin typeface="Nunito"/>
                <a:ea typeface="Nunito"/>
                <a:cs typeface="Nunito"/>
                <a:sym typeface="Nunito"/>
              </a:rPr>
              <a:t>Why is testing for radon preferable in the winter?</a:t>
            </a:r>
            <a:endParaRPr dirty="0">
              <a:latin typeface="Nunito"/>
              <a:ea typeface="Nunito"/>
              <a:cs typeface="Nunito"/>
              <a:sym typeface="Nunito"/>
            </a:endParaRPr>
          </a:p>
        </p:txBody>
      </p:sp>
      <p:sp>
        <p:nvSpPr>
          <p:cNvPr id="258" name="Google Shape;258;p34"/>
          <p:cNvSpPr txBox="1"/>
          <p:nvPr/>
        </p:nvSpPr>
        <p:spPr>
          <a:xfrm>
            <a:off x="1703927" y="4999025"/>
            <a:ext cx="5324100" cy="1200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a:solidFill>
                  <a:schemeClr val="dk1"/>
                </a:solidFill>
                <a:latin typeface="Nunito"/>
                <a:ea typeface="Nunito"/>
                <a:cs typeface="Nunito"/>
                <a:sym typeface="Nunito"/>
              </a:rPr>
              <a:t>Answer: In colder weather, windows and doors are closed, so this is the time of highest concentration.</a:t>
            </a:r>
            <a:endParaRPr>
              <a:latin typeface="Nunito"/>
              <a:ea typeface="Nunito"/>
              <a:cs typeface="Nunito"/>
              <a:sym typeface="Nunito"/>
            </a:endParaRPr>
          </a:p>
        </p:txBody>
      </p:sp>
      <p:pic>
        <p:nvPicPr>
          <p:cNvPr id="259" name="Google Shape;259;p34"/>
          <p:cNvPicPr preferRelativeResize="0"/>
          <p:nvPr/>
        </p:nvPicPr>
        <p:blipFill>
          <a:blip r:embed="rId3">
            <a:alphaModFix/>
          </a:blip>
          <a:stretch>
            <a:fillRect/>
          </a:stretch>
        </p:blipFill>
        <p:spPr>
          <a:xfrm>
            <a:off x="7362675" y="1063402"/>
            <a:ext cx="4398800" cy="5259159"/>
          </a:xfrm>
          <a:prstGeom prst="rect">
            <a:avLst/>
          </a:prstGeom>
          <a:noFill/>
          <a:ln>
            <a:noFill/>
          </a:ln>
        </p:spPr>
      </p:pic>
      <p:pic>
        <p:nvPicPr>
          <p:cNvPr id="260" name="Google Shape;260;p34"/>
          <p:cNvPicPr preferRelativeResize="0"/>
          <p:nvPr/>
        </p:nvPicPr>
        <p:blipFill>
          <a:blip r:embed="rId4">
            <a:alphaModFix/>
          </a:blip>
          <a:stretch>
            <a:fillRect/>
          </a:stretch>
        </p:blipFill>
        <p:spPr>
          <a:xfrm rot="-5146378">
            <a:off x="725043" y="5268226"/>
            <a:ext cx="935492" cy="590447"/>
          </a:xfrm>
          <a:prstGeom prst="rect">
            <a:avLst/>
          </a:prstGeom>
          <a:noFill/>
          <a:ln>
            <a:noFill/>
          </a:ln>
        </p:spPr>
      </p:pic>
      <p:pic>
        <p:nvPicPr>
          <p:cNvPr id="261" name="Google Shape;261;p34"/>
          <p:cNvPicPr preferRelativeResize="0"/>
          <p:nvPr/>
        </p:nvPicPr>
        <p:blipFill>
          <a:blip r:embed="rId5">
            <a:alphaModFix/>
          </a:blip>
          <a:stretch>
            <a:fillRect/>
          </a:stretch>
        </p:blipFill>
        <p:spPr>
          <a:xfrm>
            <a:off x="7630433" y="1968675"/>
            <a:ext cx="3903366" cy="2601226"/>
          </a:xfrm>
          <a:prstGeom prst="rect">
            <a:avLst/>
          </a:prstGeom>
          <a:noFill/>
          <a:ln>
            <a:noFill/>
          </a:ln>
        </p:spPr>
      </p:pic>
      <p:sp>
        <p:nvSpPr>
          <p:cNvPr id="262" name="Google Shape;262;p34"/>
          <p:cNvSpPr txBox="1"/>
          <p:nvPr/>
        </p:nvSpPr>
        <p:spPr>
          <a:xfrm>
            <a:off x="8095443" y="4766912"/>
            <a:ext cx="2978100" cy="6093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None/>
            </a:pPr>
            <a:r>
              <a:rPr lang="en-CA" sz="3200">
                <a:solidFill>
                  <a:schemeClr val="dk1"/>
                </a:solidFill>
                <a:latin typeface="Nunito"/>
                <a:ea typeface="Nunito"/>
                <a:cs typeface="Nunito"/>
                <a:sym typeface="Nunito"/>
              </a:rPr>
              <a:t>Radon test kits</a:t>
            </a:r>
            <a:endParaRPr lang="en-CA" sz="3200">
              <a:solidFill>
                <a:schemeClr val="dk1"/>
              </a:solidFill>
              <a:highlight>
                <a:srgbClr val="FFFF00"/>
              </a:highlight>
              <a:latin typeface="Nunito"/>
              <a:ea typeface="Nunito"/>
              <a:cs typeface="Nuni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35"/>
          <p:cNvPicPr preferRelativeResize="0"/>
          <p:nvPr/>
        </p:nvPicPr>
        <p:blipFill>
          <a:blip r:embed="rId3">
            <a:alphaModFix/>
          </a:blip>
          <a:stretch>
            <a:fillRect/>
          </a:stretch>
        </p:blipFill>
        <p:spPr>
          <a:xfrm>
            <a:off x="1396525" y="692302"/>
            <a:ext cx="4398800" cy="5259159"/>
          </a:xfrm>
          <a:prstGeom prst="rect">
            <a:avLst/>
          </a:prstGeom>
          <a:noFill/>
          <a:ln>
            <a:noFill/>
          </a:ln>
        </p:spPr>
      </p:pic>
      <p:sp>
        <p:nvSpPr>
          <p:cNvPr id="269" name="Google Shape;269;p35"/>
          <p:cNvSpPr txBox="1">
            <a:spLocks noGrp="1"/>
          </p:cNvSpPr>
          <p:nvPr>
            <p:ph type="title"/>
          </p:nvPr>
        </p:nvSpPr>
        <p:spPr>
          <a:xfrm>
            <a:off x="6622334" y="719300"/>
            <a:ext cx="4784700" cy="133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Measuring radon</a:t>
            </a:r>
            <a:endParaRPr>
              <a:latin typeface="JetBrains Mono SemiBold"/>
              <a:ea typeface="JetBrains Mono SemiBold"/>
              <a:cs typeface="JetBrains Mono SemiBold"/>
              <a:sym typeface="JetBrains Mono SemiBold"/>
            </a:endParaRPr>
          </a:p>
        </p:txBody>
      </p:sp>
      <p:sp>
        <p:nvSpPr>
          <p:cNvPr id="270" name="Google Shape;270;p35"/>
          <p:cNvSpPr txBox="1">
            <a:spLocks noGrp="1"/>
          </p:cNvSpPr>
          <p:nvPr>
            <p:ph type="body" idx="1"/>
          </p:nvPr>
        </p:nvSpPr>
        <p:spPr>
          <a:xfrm>
            <a:off x="6622334" y="2313327"/>
            <a:ext cx="4437900" cy="39087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CA" sz="2000" dirty="0">
                <a:latin typeface="Nunito"/>
                <a:ea typeface="Nunito"/>
                <a:cs typeface="Nunito"/>
                <a:sym typeface="Nunito"/>
              </a:rPr>
              <a:t>Radon is measured in Becquerels per cubic meter (</a:t>
            </a:r>
            <a:r>
              <a:rPr lang="en-CA" sz="2000" dirty="0" err="1">
                <a:latin typeface="Nunito"/>
                <a:ea typeface="Nunito"/>
                <a:cs typeface="Nunito"/>
                <a:sym typeface="Nunito"/>
              </a:rPr>
              <a:t>Bq</a:t>
            </a:r>
            <a:r>
              <a:rPr lang="en-CA" sz="2000" dirty="0">
                <a:latin typeface="Nunito"/>
                <a:ea typeface="Nunito"/>
                <a:cs typeface="Nunito"/>
                <a:sym typeface="Nunito"/>
              </a:rPr>
              <a:t>/</a:t>
            </a:r>
            <a:r>
              <a:rPr lang="en-CA" sz="2000" i="0" dirty="0">
                <a:latin typeface="Nunito"/>
                <a:ea typeface="Nunito"/>
                <a:cs typeface="Nunito"/>
                <a:sym typeface="Nunito"/>
              </a:rPr>
              <a:t> m</a:t>
            </a:r>
            <a:r>
              <a:rPr lang="en-CA" sz="2000" i="0" baseline="30000" dirty="0">
                <a:latin typeface="Nunito"/>
                <a:ea typeface="Nunito"/>
                <a:cs typeface="Nunito"/>
                <a:sym typeface="Nunito"/>
              </a:rPr>
              <a:t>3 </a:t>
            </a:r>
            <a:r>
              <a:rPr lang="en-CA" sz="2000" dirty="0">
                <a:latin typeface="Nunito"/>
                <a:ea typeface="Nunito"/>
                <a:cs typeface="Nunito"/>
                <a:sym typeface="Nunito"/>
              </a:rPr>
              <a:t>).</a:t>
            </a:r>
            <a:endParaRPr lang="en-CA" dirty="0">
              <a:latin typeface="Nunito"/>
              <a:ea typeface="Nunito"/>
              <a:cs typeface="Nunito"/>
              <a:sym typeface="Nunito"/>
            </a:endParaRPr>
          </a:p>
          <a:p>
            <a:pPr marL="228600" indent="-228600">
              <a:buSzPts val="2000"/>
              <a:buFont typeface="Nunito"/>
              <a:buChar char="●"/>
            </a:pPr>
            <a:r>
              <a:rPr lang="en-CA" sz="2000" dirty="0" err="1">
                <a:latin typeface="Nunito"/>
                <a:ea typeface="Nunito"/>
                <a:cs typeface="Nunito"/>
                <a:sym typeface="Nunito"/>
              </a:rPr>
              <a:t>Bq</a:t>
            </a:r>
            <a:r>
              <a:rPr lang="en-CA" sz="2000" dirty="0">
                <a:latin typeface="Nunito"/>
                <a:ea typeface="Nunito"/>
                <a:cs typeface="Nunito"/>
                <a:sym typeface="Nunito"/>
              </a:rPr>
              <a:t> is used to measure radioactivity, which is the amount of ionizing radiation released when an element, like uranium, emits energy through radioactive decay of an unstable atom. </a:t>
            </a:r>
            <a:endParaRPr dirty="0">
              <a:latin typeface="Nunito"/>
              <a:ea typeface="Nunito"/>
              <a:cs typeface="Nunito"/>
              <a:sym typeface="Nunito"/>
            </a:endParaRPr>
          </a:p>
          <a:p>
            <a:pPr marL="228600" indent="-228600">
              <a:spcAft>
                <a:spcPts val="1600"/>
              </a:spcAft>
              <a:buSzPts val="2000"/>
            </a:pPr>
            <a:r>
              <a:rPr lang="en-CA" sz="2000" dirty="0">
                <a:latin typeface="Nunito"/>
                <a:ea typeface="Nunito"/>
                <a:cs typeface="Nunito"/>
                <a:sym typeface="Nunito"/>
                <a:hlinkClick r:id="rId4">
                  <a:extLst>
                    <a:ext uri="{A12FA001-AC4F-418D-AE19-62706E023703}">
                      <ahyp:hlinkClr xmlns:ahyp="http://schemas.microsoft.com/office/drawing/2018/hyperlinkcolor" val="tx"/>
                    </a:ext>
                  </a:extLst>
                </a:hlinkClick>
              </a:rPr>
              <a:t>The Canadian Guideline level</a:t>
            </a:r>
            <a:r>
              <a:rPr lang="en-CA" sz="2000" dirty="0">
                <a:latin typeface="Nunito"/>
                <a:ea typeface="Nunito"/>
                <a:cs typeface="Nunito"/>
                <a:sym typeface="Nunito"/>
              </a:rPr>
              <a:t> for radon is 200 </a:t>
            </a:r>
            <a:r>
              <a:rPr lang="en-CA" sz="2000" dirty="0" err="1">
                <a:latin typeface="Nunito"/>
                <a:ea typeface="Nunito"/>
                <a:cs typeface="Nunito"/>
                <a:sym typeface="Nunito"/>
              </a:rPr>
              <a:t>Bq</a:t>
            </a:r>
            <a:r>
              <a:rPr lang="en-CA" sz="2000" dirty="0">
                <a:latin typeface="Nunito"/>
                <a:ea typeface="Nunito"/>
                <a:cs typeface="Nunito"/>
                <a:sym typeface="Nunito"/>
              </a:rPr>
              <a:t>/</a:t>
            </a:r>
            <a:r>
              <a:rPr lang="en-CA" sz="2000" i="0" dirty="0">
                <a:latin typeface="Nunito"/>
                <a:ea typeface="Nunito"/>
                <a:cs typeface="Nunito"/>
                <a:sym typeface="Nunito"/>
              </a:rPr>
              <a:t> m</a:t>
            </a:r>
            <a:r>
              <a:rPr lang="en-CA" sz="2000" i="0" baseline="30000" dirty="0">
                <a:latin typeface="Nunito"/>
                <a:ea typeface="Nunito"/>
                <a:cs typeface="Nunito"/>
                <a:sym typeface="Nunito"/>
              </a:rPr>
              <a:t>3</a:t>
            </a:r>
            <a:r>
              <a:rPr lang="en-CA" sz="2000" dirty="0">
                <a:latin typeface="Nunito"/>
                <a:ea typeface="Nunito"/>
                <a:cs typeface="Nunito"/>
                <a:sym typeface="Nunito"/>
              </a:rPr>
              <a:t>. Radon levels above 200 need to be reduced.</a:t>
            </a:r>
            <a:endParaRPr dirty="0">
              <a:latin typeface="Nunito"/>
              <a:ea typeface="Nunito"/>
              <a:cs typeface="Nunito"/>
              <a:sym typeface="Nunito"/>
            </a:endParaRPr>
          </a:p>
        </p:txBody>
      </p:sp>
      <p:pic>
        <p:nvPicPr>
          <p:cNvPr id="271" name="Google Shape;271;p35" descr="Free Radon Monitor Health Home photo and picture"/>
          <p:cNvPicPr preferRelativeResize="0"/>
          <p:nvPr/>
        </p:nvPicPr>
        <p:blipFill rotWithShape="1">
          <a:blip r:embed="rId5">
            <a:alphaModFix/>
          </a:blip>
          <a:srcRect/>
          <a:stretch/>
        </p:blipFill>
        <p:spPr>
          <a:xfrm>
            <a:off x="2258261" y="1464899"/>
            <a:ext cx="2675325" cy="4007974"/>
          </a:xfrm>
          <a:prstGeom prst="rect">
            <a:avLst/>
          </a:prstGeom>
          <a:noFill/>
          <a:ln>
            <a:noFill/>
          </a:ln>
        </p:spPr>
      </p:pic>
      <p:pic>
        <p:nvPicPr>
          <p:cNvPr id="272" name="Google Shape;272;p35"/>
          <p:cNvPicPr preferRelativeResize="0"/>
          <p:nvPr/>
        </p:nvPicPr>
        <p:blipFill>
          <a:blip r:embed="rId6">
            <a:alphaModFix/>
          </a:blip>
          <a:stretch>
            <a:fillRect/>
          </a:stretch>
        </p:blipFill>
        <p:spPr>
          <a:xfrm>
            <a:off x="1099344" y="5326475"/>
            <a:ext cx="1341775" cy="99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36"/>
          <p:cNvPicPr preferRelativeResize="0"/>
          <p:nvPr/>
        </p:nvPicPr>
        <p:blipFill>
          <a:blip r:embed="rId3">
            <a:alphaModFix/>
          </a:blip>
          <a:stretch>
            <a:fillRect/>
          </a:stretch>
        </p:blipFill>
        <p:spPr>
          <a:xfrm>
            <a:off x="1934163" y="-220925"/>
            <a:ext cx="8223068" cy="6858001"/>
          </a:xfrm>
          <a:prstGeom prst="rect">
            <a:avLst/>
          </a:prstGeom>
          <a:noFill/>
          <a:ln>
            <a:noFill/>
          </a:ln>
        </p:spPr>
      </p:pic>
      <p:sp>
        <p:nvSpPr>
          <p:cNvPr id="279" name="Google Shape;279;p36"/>
          <p:cNvSpPr txBox="1">
            <a:spLocks noGrp="1"/>
          </p:cNvSpPr>
          <p:nvPr>
            <p:ph type="title"/>
          </p:nvPr>
        </p:nvSpPr>
        <p:spPr>
          <a:xfrm>
            <a:off x="3285150" y="882600"/>
            <a:ext cx="5621700" cy="1095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Testing for radon</a:t>
            </a:r>
            <a:endParaRPr>
              <a:latin typeface="JetBrains Mono SemiBold"/>
              <a:ea typeface="JetBrains Mono SemiBold"/>
              <a:cs typeface="JetBrains Mono SemiBold"/>
              <a:sym typeface="JetBrains Mono SemiBold"/>
            </a:endParaRPr>
          </a:p>
        </p:txBody>
      </p:sp>
      <p:sp>
        <p:nvSpPr>
          <p:cNvPr id="280" name="Google Shape;280;p36"/>
          <p:cNvSpPr txBox="1"/>
          <p:nvPr/>
        </p:nvSpPr>
        <p:spPr>
          <a:xfrm>
            <a:off x="2739888" y="1704999"/>
            <a:ext cx="6712200" cy="2042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170">
              <a:solidFill>
                <a:schemeClr val="dk1"/>
              </a:solidFill>
              <a:latin typeface="Nunito"/>
              <a:ea typeface="Nunito"/>
              <a:cs typeface="Nunito"/>
              <a:sym typeface="Nunito"/>
            </a:endParaRPr>
          </a:p>
          <a:p>
            <a:pPr marL="457200" marR="0" lvl="0" indent="-355600" algn="l" rtl="0">
              <a:spcBef>
                <a:spcPts val="600"/>
              </a:spcBef>
              <a:spcAft>
                <a:spcPts val="0"/>
              </a:spcAft>
              <a:buClr>
                <a:schemeClr val="dk1"/>
              </a:buClr>
              <a:buSzPts val="2000"/>
              <a:buFont typeface="Nunito"/>
              <a:buAutoNum type="arabicPeriod"/>
            </a:pPr>
            <a:r>
              <a:rPr lang="en-CA" sz="2000">
                <a:solidFill>
                  <a:schemeClr val="dk1"/>
                </a:solidFill>
                <a:latin typeface="Nunito"/>
                <a:ea typeface="Nunito"/>
                <a:cs typeface="Nunito"/>
                <a:sym typeface="Nunito"/>
              </a:rPr>
              <a:t>You can purchase a do-it-yourself radon test kit OR hire a radon measurement professional </a:t>
            </a:r>
            <a:endParaRPr>
              <a:latin typeface="Nunito"/>
              <a:ea typeface="Nunito"/>
              <a:cs typeface="Nunito"/>
              <a:sym typeface="Nunito"/>
            </a:endParaRPr>
          </a:p>
          <a:p>
            <a:pPr marL="0" marR="0" lvl="0" indent="0" algn="l" rtl="0">
              <a:spcBef>
                <a:spcPts val="600"/>
              </a:spcBef>
              <a:spcAft>
                <a:spcPts val="0"/>
              </a:spcAft>
              <a:buNone/>
            </a:pPr>
            <a:r>
              <a:rPr lang="en-CA" sz="2000">
                <a:solidFill>
                  <a:schemeClr val="dk1"/>
                </a:solidFill>
                <a:latin typeface="Nunito"/>
                <a:ea typeface="Nunito"/>
                <a:cs typeface="Nunito"/>
                <a:sym typeface="Nunito"/>
              </a:rPr>
              <a:t>2.   Do a long-term test for at least 3 months (91days) </a:t>
            </a:r>
            <a:endParaRPr>
              <a:latin typeface="Nunito"/>
              <a:ea typeface="Nunito"/>
              <a:cs typeface="Nunito"/>
              <a:sym typeface="Nunito"/>
            </a:endParaRPr>
          </a:p>
          <a:p>
            <a:pPr marL="0" marR="0" lvl="0" indent="0" algn="l" rtl="0">
              <a:spcBef>
                <a:spcPts val="600"/>
              </a:spcBef>
              <a:spcAft>
                <a:spcPts val="0"/>
              </a:spcAft>
              <a:buNone/>
            </a:pPr>
            <a:r>
              <a:rPr lang="en-CA" sz="2000">
                <a:solidFill>
                  <a:schemeClr val="dk1"/>
                </a:solidFill>
                <a:latin typeface="Nunito"/>
                <a:ea typeface="Nunito"/>
                <a:cs typeface="Nunito"/>
                <a:sym typeface="Nunito"/>
              </a:rPr>
              <a:t>3.   Once you receive your kit, follow the instructions carefully.</a:t>
            </a:r>
            <a:endParaRPr sz="2000">
              <a:solidFill>
                <a:schemeClr val="dk1"/>
              </a:solidFill>
              <a:latin typeface="Arial"/>
              <a:ea typeface="Arial"/>
              <a:cs typeface="Arial"/>
              <a:sym typeface="Arial"/>
            </a:endParaRPr>
          </a:p>
        </p:txBody>
      </p:sp>
      <p:sp>
        <p:nvSpPr>
          <p:cNvPr id="281" name="Google Shape;281;p36"/>
          <p:cNvSpPr txBox="1"/>
          <p:nvPr/>
        </p:nvSpPr>
        <p:spPr>
          <a:xfrm>
            <a:off x="2873100" y="3891625"/>
            <a:ext cx="6445800" cy="1970100"/>
          </a:xfrm>
          <a:prstGeom prst="rect">
            <a:avLst/>
          </a:prstGeom>
          <a:noFill/>
          <a:ln>
            <a:noFill/>
          </a:ln>
        </p:spPr>
        <p:txBody>
          <a:bodyPr spcFirstLastPara="1" wrap="square" lIns="91425" tIns="45700" rIns="91425" bIns="45700" anchor="t" anchorCtr="0">
            <a:spAutoFit/>
          </a:bodyPr>
          <a:lstStyle/>
          <a:p>
            <a:r>
              <a:rPr lang="en-CA" sz="1600" dirty="0">
                <a:solidFill>
                  <a:schemeClr val="dk1"/>
                </a:solidFill>
                <a:latin typeface="Nunito"/>
                <a:ea typeface="Nunito"/>
                <a:cs typeface="Nunito"/>
                <a:sym typeface="Nunito"/>
              </a:rPr>
              <a:t>*Go to </a:t>
            </a:r>
            <a:r>
              <a:rPr lang="en-CA" sz="1600" u="sng" dirty="0">
                <a:solidFill>
                  <a:schemeClr val="dk1"/>
                </a:solidFill>
                <a:latin typeface="Nunito"/>
                <a:ea typeface="Nunito"/>
                <a:cs typeface="Nunito"/>
                <a:sym typeface="Nunito"/>
                <a:hlinkClick r:id="rId4">
                  <a:extLst>
                    <a:ext uri="{A12FA001-AC4F-418D-AE19-62706E023703}">
                      <ahyp:hlinkClr xmlns:ahyp="http://schemas.microsoft.com/office/drawing/2018/hyperlinkcolor" val="tx"/>
                    </a:ext>
                  </a:extLst>
                </a:hlinkClick>
              </a:rPr>
              <a:t>Take Action on Radon</a:t>
            </a:r>
            <a:r>
              <a:rPr lang="en-CA" sz="1600" dirty="0">
                <a:solidFill>
                  <a:schemeClr val="dk1"/>
                </a:solidFill>
                <a:latin typeface="Nunito"/>
                <a:ea typeface="Nunito"/>
                <a:cs typeface="Nunito"/>
                <a:sym typeface="Nunito"/>
              </a:rPr>
              <a:t> website to find approved kits and services https://takeactiononradon.ca/test-for-radon/</a:t>
            </a:r>
            <a:endParaRPr sz="1200" dirty="0">
              <a:solidFill>
                <a:schemeClr val="dk1"/>
              </a:solidFill>
              <a:latin typeface="Nunito"/>
              <a:ea typeface="Nunito"/>
              <a:cs typeface="Nunito"/>
              <a:sym typeface="Nunito"/>
            </a:endParaRPr>
          </a:p>
          <a:p>
            <a:pPr marL="0" marR="0" lvl="0" indent="0" algn="l" rtl="0">
              <a:spcBef>
                <a:spcPts val="600"/>
              </a:spcBef>
              <a:spcAft>
                <a:spcPts val="0"/>
              </a:spcAft>
              <a:buNone/>
            </a:pPr>
            <a:endParaRPr sz="1600" dirty="0">
              <a:solidFill>
                <a:schemeClr val="dk1"/>
              </a:solidFill>
              <a:latin typeface="Nunito"/>
              <a:ea typeface="Nunito"/>
              <a:cs typeface="Nunito"/>
              <a:sym typeface="Nunito"/>
            </a:endParaRPr>
          </a:p>
          <a:p>
            <a:pPr marL="0" marR="0" lvl="0" indent="0" algn="l" rtl="0">
              <a:spcBef>
                <a:spcPts val="600"/>
              </a:spcBef>
              <a:spcAft>
                <a:spcPts val="0"/>
              </a:spcAft>
              <a:buNone/>
            </a:pPr>
            <a:r>
              <a:rPr lang="en-CA" sz="1600" dirty="0">
                <a:solidFill>
                  <a:schemeClr val="dk1"/>
                </a:solidFill>
                <a:latin typeface="Nunito"/>
                <a:ea typeface="Nunito"/>
                <a:cs typeface="Nunito"/>
                <a:sym typeface="Nunito"/>
              </a:rPr>
              <a:t>Or check out your local library to see if they have kits for loan. </a:t>
            </a:r>
            <a:r>
              <a:rPr lang="en-CA" sz="1600" dirty="0">
                <a:solidFill>
                  <a:srgbClr val="3F3F3F"/>
                </a:solidFill>
                <a:latin typeface="Nunito"/>
                <a:ea typeface="Nunito"/>
                <a:cs typeface="Nunito"/>
                <a:sym typeface="Nunito"/>
              </a:rPr>
              <a:t>Local libraries only have the digital radon monitors, which is for screening purposes. It is recommended to follow up screening with a 3 month long-term radon testing for a more comprehensive assessment.</a:t>
            </a:r>
            <a:endParaRPr sz="1800" dirty="0">
              <a:solidFill>
                <a:schemeClr val="dk1"/>
              </a:solidFill>
              <a:latin typeface="Nunito"/>
              <a:ea typeface="Nunito"/>
              <a:cs typeface="Nunito"/>
              <a:sym typeface="Nunito"/>
            </a:endParaRPr>
          </a:p>
        </p:txBody>
      </p:sp>
      <p:pic>
        <p:nvPicPr>
          <p:cNvPr id="282" name="Google Shape;282;p36" descr="Free Radon Monitors Radon photo and picture"/>
          <p:cNvPicPr preferRelativeResize="0"/>
          <p:nvPr/>
        </p:nvPicPr>
        <p:blipFill rotWithShape="1">
          <a:blip r:embed="rId5">
            <a:alphaModFix/>
          </a:blip>
          <a:srcRect l="10850" r="12521"/>
          <a:stretch/>
        </p:blipFill>
        <p:spPr>
          <a:xfrm>
            <a:off x="9452100" y="882600"/>
            <a:ext cx="1737600" cy="1631400"/>
          </a:xfrm>
          <a:prstGeom prst="ellipse">
            <a:avLst/>
          </a:prstGeom>
          <a:noFill/>
          <a:ln>
            <a:noFill/>
          </a:ln>
        </p:spPr>
      </p:pic>
      <p:pic>
        <p:nvPicPr>
          <p:cNvPr id="283" name="Google Shape;283;p36"/>
          <p:cNvPicPr preferRelativeResize="0"/>
          <p:nvPr/>
        </p:nvPicPr>
        <p:blipFill>
          <a:blip r:embed="rId6">
            <a:alphaModFix/>
          </a:blip>
          <a:stretch>
            <a:fillRect/>
          </a:stretch>
        </p:blipFill>
        <p:spPr>
          <a:xfrm>
            <a:off x="1227625" y="4505347"/>
            <a:ext cx="1249850" cy="1219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7"/>
          <p:cNvSpPr txBox="1">
            <a:spLocks noGrp="1"/>
          </p:cNvSpPr>
          <p:nvPr>
            <p:ph type="title"/>
          </p:nvPr>
        </p:nvSpPr>
        <p:spPr>
          <a:xfrm>
            <a:off x="553795" y="1736725"/>
            <a:ext cx="4585200" cy="1145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Interpret the results</a:t>
            </a:r>
            <a:endParaRPr>
              <a:latin typeface="JetBrains Mono SemiBold"/>
              <a:ea typeface="JetBrains Mono SemiBold"/>
              <a:cs typeface="JetBrains Mono SemiBold"/>
              <a:sym typeface="JetBrains Mono SemiBold"/>
            </a:endParaRPr>
          </a:p>
        </p:txBody>
      </p:sp>
      <p:sp>
        <p:nvSpPr>
          <p:cNvPr id="290" name="Google Shape;290;p37"/>
          <p:cNvSpPr txBox="1"/>
          <p:nvPr/>
        </p:nvSpPr>
        <p:spPr>
          <a:xfrm>
            <a:off x="553801" y="3075050"/>
            <a:ext cx="5369400" cy="26776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2400" dirty="0">
                <a:solidFill>
                  <a:schemeClr val="dk1"/>
                </a:solidFill>
                <a:latin typeface="Nunito"/>
                <a:ea typeface="Nunito"/>
                <a:cs typeface="Nunito"/>
                <a:sym typeface="Nunito"/>
              </a:rPr>
              <a:t>If your radon level is below 200Bq/m</a:t>
            </a:r>
            <a:r>
              <a:rPr lang="en-CA" sz="2400" baseline="30000" dirty="0">
                <a:solidFill>
                  <a:schemeClr val="dk1"/>
                </a:solidFill>
                <a:latin typeface="Nunito"/>
                <a:ea typeface="Nunito"/>
                <a:cs typeface="Nunito"/>
                <a:sym typeface="Nunito"/>
              </a:rPr>
              <a:t>3</a:t>
            </a:r>
            <a:endParaRPr sz="2400" baseline="30000" dirty="0">
              <a:solidFill>
                <a:schemeClr val="dk1"/>
              </a:solidFill>
              <a:latin typeface="Nunito"/>
              <a:ea typeface="Nunito"/>
              <a:cs typeface="Nunito"/>
              <a:sym typeface="Nunito"/>
            </a:endParaRPr>
          </a:p>
          <a:p>
            <a:r>
              <a:rPr lang="en-CA" sz="2400" b="1" baseline="30000" dirty="0">
                <a:solidFill>
                  <a:schemeClr val="dk1"/>
                </a:solidFill>
                <a:latin typeface="Nunito"/>
                <a:ea typeface="Nunito"/>
                <a:cs typeface="Nunito"/>
                <a:sym typeface="Nunito"/>
              </a:rPr>
              <a:t> </a:t>
            </a:r>
            <a:r>
              <a:rPr lang="en-CA" sz="2400" b="1" dirty="0">
                <a:solidFill>
                  <a:schemeClr val="dk1"/>
                </a:solidFill>
                <a:latin typeface="Nunito"/>
                <a:ea typeface="Nunito"/>
                <a:cs typeface="Nunito"/>
                <a:sym typeface="Nunito"/>
              </a:rPr>
              <a:t>NO action is required.</a:t>
            </a:r>
            <a:endParaRPr b="1" dirty="0">
              <a:solidFill>
                <a:schemeClr val="dk1"/>
              </a:solidFill>
              <a:latin typeface="Nunito"/>
              <a:ea typeface="Nunito"/>
              <a:cs typeface="Nunito"/>
              <a:sym typeface="Nunito"/>
            </a:endParaRPr>
          </a:p>
          <a:p>
            <a:pPr marL="0" marR="0" lvl="0" indent="0" algn="l" rtl="0">
              <a:spcBef>
                <a:spcPts val="0"/>
              </a:spcBef>
              <a:spcAft>
                <a:spcPts val="0"/>
              </a:spcAft>
              <a:buNone/>
            </a:pPr>
            <a:endParaRPr sz="2400">
              <a:solidFill>
                <a:schemeClr val="dk1"/>
              </a:solidFill>
              <a:latin typeface="Nunito"/>
              <a:ea typeface="Nunito"/>
              <a:cs typeface="Nunito"/>
              <a:sym typeface="Nunito"/>
            </a:endParaRPr>
          </a:p>
          <a:p>
            <a:r>
              <a:rPr lang="en-CA" sz="2400" dirty="0">
                <a:solidFill>
                  <a:schemeClr val="dk1"/>
                </a:solidFill>
                <a:latin typeface="Nunito"/>
                <a:ea typeface="Nunito"/>
                <a:cs typeface="Nunito"/>
                <a:sym typeface="Nunito"/>
              </a:rPr>
              <a:t>For radon levels above 200Bq/m</a:t>
            </a:r>
            <a:r>
              <a:rPr lang="en-CA" sz="2400" baseline="30000" dirty="0">
                <a:solidFill>
                  <a:schemeClr val="dk1"/>
                </a:solidFill>
                <a:latin typeface="Nunito"/>
                <a:ea typeface="Nunito"/>
                <a:cs typeface="Nunito"/>
                <a:sym typeface="Nunito"/>
              </a:rPr>
              <a:t>3   </a:t>
            </a:r>
            <a:r>
              <a:rPr lang="en-CA" sz="2400" b="1" dirty="0">
                <a:solidFill>
                  <a:srgbClr val="FF0000"/>
                </a:solidFill>
                <a:latin typeface="Nunito"/>
                <a:ea typeface="Nunito"/>
                <a:cs typeface="Nunito"/>
                <a:sym typeface="Nunito"/>
              </a:rPr>
              <a:t>TAKE ACTION</a:t>
            </a:r>
            <a:r>
              <a:rPr lang="en-CA" sz="2400" b="1" dirty="0">
                <a:solidFill>
                  <a:schemeClr val="dk1"/>
                </a:solidFill>
                <a:latin typeface="Nunito"/>
                <a:ea typeface="Nunito"/>
                <a:cs typeface="Nunito"/>
                <a:sym typeface="Nunito"/>
              </a:rPr>
              <a:t>  to reduce.</a:t>
            </a:r>
            <a:endParaRPr b="1" dirty="0">
              <a:solidFill>
                <a:schemeClr val="dk1"/>
              </a:solidFill>
              <a:latin typeface="Nunito"/>
              <a:ea typeface="Nunito"/>
              <a:cs typeface="Nunito"/>
              <a:sym typeface="Nunito"/>
            </a:endParaRPr>
          </a:p>
        </p:txBody>
      </p:sp>
      <p:pic>
        <p:nvPicPr>
          <p:cNvPr id="291" name="Google Shape;291;p37"/>
          <p:cNvPicPr preferRelativeResize="0"/>
          <p:nvPr/>
        </p:nvPicPr>
        <p:blipFill rotWithShape="1">
          <a:blip r:embed="rId3">
            <a:alphaModFix/>
          </a:blip>
          <a:srcRect l="5087"/>
          <a:stretch/>
        </p:blipFill>
        <p:spPr>
          <a:xfrm>
            <a:off x="6568925" y="0"/>
            <a:ext cx="5981850" cy="685799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8"/>
          <p:cNvPicPr preferRelativeResize="0"/>
          <p:nvPr/>
        </p:nvPicPr>
        <p:blipFill>
          <a:blip r:embed="rId3">
            <a:alphaModFix/>
          </a:blip>
          <a:stretch>
            <a:fillRect/>
          </a:stretch>
        </p:blipFill>
        <p:spPr>
          <a:xfrm>
            <a:off x="237152" y="4880550"/>
            <a:ext cx="6593177" cy="1508350"/>
          </a:xfrm>
          <a:prstGeom prst="rect">
            <a:avLst/>
          </a:prstGeom>
          <a:noFill/>
          <a:ln>
            <a:noFill/>
          </a:ln>
        </p:spPr>
      </p:pic>
      <p:pic>
        <p:nvPicPr>
          <p:cNvPr id="298" name="Google Shape;298;p38"/>
          <p:cNvPicPr preferRelativeResize="0"/>
          <p:nvPr/>
        </p:nvPicPr>
        <p:blipFill>
          <a:blip r:embed="rId4">
            <a:alphaModFix/>
          </a:blip>
          <a:stretch>
            <a:fillRect/>
          </a:stretch>
        </p:blipFill>
        <p:spPr>
          <a:xfrm>
            <a:off x="7305663" y="0"/>
            <a:ext cx="4886325" cy="6858000"/>
          </a:xfrm>
          <a:prstGeom prst="rect">
            <a:avLst/>
          </a:prstGeom>
          <a:noFill/>
          <a:ln>
            <a:noFill/>
          </a:ln>
        </p:spPr>
      </p:pic>
      <p:sp>
        <p:nvSpPr>
          <p:cNvPr id="299" name="Google Shape;299;p38"/>
          <p:cNvSpPr txBox="1">
            <a:spLocks noGrp="1"/>
          </p:cNvSpPr>
          <p:nvPr>
            <p:ph type="title"/>
          </p:nvPr>
        </p:nvSpPr>
        <p:spPr>
          <a:xfrm>
            <a:off x="381000" y="212725"/>
            <a:ext cx="49311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Radon mitigation</a:t>
            </a:r>
            <a:endParaRPr>
              <a:latin typeface="JetBrains Mono SemiBold"/>
              <a:ea typeface="JetBrains Mono SemiBold"/>
              <a:cs typeface="JetBrains Mono SemiBold"/>
              <a:sym typeface="JetBrains Mono SemiBold"/>
            </a:endParaRPr>
          </a:p>
        </p:txBody>
      </p:sp>
      <p:sp>
        <p:nvSpPr>
          <p:cNvPr id="300" name="Google Shape;300;p38"/>
          <p:cNvSpPr txBox="1"/>
          <p:nvPr/>
        </p:nvSpPr>
        <p:spPr>
          <a:xfrm>
            <a:off x="687760" y="5803900"/>
            <a:ext cx="6132600" cy="292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300" i="1" dirty="0">
                <a:solidFill>
                  <a:schemeClr val="dk1"/>
                </a:solidFill>
                <a:latin typeface="Nunito"/>
                <a:ea typeface="Nunito"/>
                <a:cs typeface="Nunito"/>
                <a:sym typeface="Nunito"/>
              </a:rPr>
              <a:t>An ASD (active soil depressurization system being installed in a basement)</a:t>
            </a:r>
            <a:endParaRPr sz="1100" dirty="0">
              <a:latin typeface="Nunito"/>
              <a:ea typeface="Nunito"/>
              <a:cs typeface="Nunito"/>
              <a:sym typeface="Nunito"/>
            </a:endParaRPr>
          </a:p>
        </p:txBody>
      </p:sp>
      <p:sp>
        <p:nvSpPr>
          <p:cNvPr id="301" name="Google Shape;301;p38"/>
          <p:cNvSpPr txBox="1"/>
          <p:nvPr/>
        </p:nvSpPr>
        <p:spPr>
          <a:xfrm>
            <a:off x="751075" y="5191425"/>
            <a:ext cx="5384700" cy="554100"/>
          </a:xfrm>
          <a:prstGeom prst="rect">
            <a:avLst/>
          </a:prstGeom>
          <a:noFill/>
          <a:ln>
            <a:noFill/>
          </a:ln>
        </p:spPr>
        <p:txBody>
          <a:bodyPr spcFirstLastPara="1" wrap="square" lIns="91425" tIns="45700" rIns="91425" bIns="45700" anchor="t" anchorCtr="0">
            <a:spAutoFit/>
          </a:bodyPr>
          <a:lstStyle/>
          <a:p>
            <a:pPr algn="ctr"/>
            <a:r>
              <a:rPr lang="en-CA" sz="1500" dirty="0">
                <a:solidFill>
                  <a:schemeClr val="dk1"/>
                </a:solidFill>
                <a:latin typeface="Nunito"/>
                <a:ea typeface="Nunito"/>
                <a:cs typeface="Nunito"/>
                <a:sym typeface="Nunito"/>
              </a:rPr>
              <a:t>A certified* radon mitigation professional can usually install a mitigation system in one day.</a:t>
            </a:r>
            <a:endParaRPr sz="1100" dirty="0">
              <a:solidFill>
                <a:schemeClr val="dk1"/>
              </a:solidFill>
              <a:latin typeface="Nunito"/>
              <a:ea typeface="Nunito"/>
              <a:cs typeface="Nunito"/>
              <a:sym typeface="Nunito"/>
            </a:endParaRPr>
          </a:p>
        </p:txBody>
      </p:sp>
      <p:sp>
        <p:nvSpPr>
          <p:cNvPr id="302" name="Google Shape;302;p38"/>
          <p:cNvSpPr txBox="1"/>
          <p:nvPr/>
        </p:nvSpPr>
        <p:spPr>
          <a:xfrm>
            <a:off x="359875" y="1314450"/>
            <a:ext cx="6670500" cy="349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700">
                <a:solidFill>
                  <a:schemeClr val="dk1"/>
                </a:solidFill>
                <a:latin typeface="Nunito"/>
                <a:ea typeface="Nunito"/>
                <a:cs typeface="Nunito"/>
                <a:sym typeface="Nunito"/>
              </a:rPr>
              <a:t>Techniques to lower radon levels are effective and can save lives. A radon mitigation system can be installed in less than a day and in most homes will reduce the radon level by more than 80-90%. </a:t>
            </a:r>
            <a:endParaRPr sz="1700">
              <a:solidFill>
                <a:schemeClr val="dk1"/>
              </a:solidFill>
              <a:latin typeface="Nunito"/>
              <a:ea typeface="Nunito"/>
              <a:cs typeface="Nunito"/>
              <a:sym typeface="Nunito"/>
            </a:endParaRPr>
          </a:p>
          <a:p>
            <a:pPr marL="0" marR="0" lvl="0" indent="0" algn="l" rtl="0">
              <a:spcBef>
                <a:spcPts val="0"/>
              </a:spcBef>
              <a:spcAft>
                <a:spcPts val="0"/>
              </a:spcAft>
              <a:buNone/>
            </a:pPr>
            <a:endParaRPr sz="1700">
              <a:solidFill>
                <a:schemeClr val="dk1"/>
              </a:solidFill>
              <a:latin typeface="Nunito"/>
              <a:ea typeface="Nunito"/>
              <a:cs typeface="Nunito"/>
              <a:sym typeface="Nunito"/>
            </a:endParaRPr>
          </a:p>
          <a:p>
            <a:pPr marL="0" marR="0" lvl="0" indent="0" algn="l" rtl="0">
              <a:spcBef>
                <a:spcPts val="0"/>
              </a:spcBef>
              <a:spcAft>
                <a:spcPts val="0"/>
              </a:spcAft>
              <a:buNone/>
            </a:pPr>
            <a:r>
              <a:rPr lang="en-CA" sz="1700">
                <a:solidFill>
                  <a:schemeClr val="dk1"/>
                </a:solidFill>
                <a:latin typeface="Nunito"/>
                <a:ea typeface="Nunito"/>
                <a:cs typeface="Nunito"/>
                <a:sym typeface="Nunito"/>
              </a:rPr>
              <a:t>The most common radon reduction method is called Active Soil Depressurization (ASD). </a:t>
            </a:r>
            <a:endParaRPr sz="1300">
              <a:latin typeface="Nunito"/>
              <a:ea typeface="Nunito"/>
              <a:cs typeface="Nunito"/>
              <a:sym typeface="Nunito"/>
            </a:endParaRPr>
          </a:p>
          <a:p>
            <a:pPr marL="0" marR="0" lvl="0" indent="0" algn="l" rtl="0">
              <a:spcBef>
                <a:spcPts val="0"/>
              </a:spcBef>
              <a:spcAft>
                <a:spcPts val="0"/>
              </a:spcAft>
              <a:buNone/>
            </a:pPr>
            <a:r>
              <a:rPr lang="en-CA" sz="1700">
                <a:solidFill>
                  <a:schemeClr val="dk1"/>
                </a:solidFill>
                <a:latin typeface="Nunito"/>
                <a:ea typeface="Nunito"/>
                <a:cs typeface="Nunito"/>
                <a:sym typeface="Nunito"/>
              </a:rPr>
              <a:t> </a:t>
            </a:r>
            <a:endParaRPr sz="1300">
              <a:latin typeface="Nunito"/>
              <a:ea typeface="Nunito"/>
              <a:cs typeface="Nunito"/>
              <a:sym typeface="Nunito"/>
            </a:endParaRPr>
          </a:p>
          <a:p>
            <a:pPr marL="0" marR="0" lvl="0" indent="0" algn="l" rtl="0">
              <a:spcBef>
                <a:spcPts val="0"/>
              </a:spcBef>
              <a:spcAft>
                <a:spcPts val="0"/>
              </a:spcAft>
              <a:buNone/>
            </a:pPr>
            <a:r>
              <a:rPr lang="en-CA" sz="1700">
                <a:solidFill>
                  <a:schemeClr val="dk1"/>
                </a:solidFill>
                <a:latin typeface="Nunito"/>
                <a:ea typeface="Nunito"/>
                <a:cs typeface="Nunito"/>
                <a:sym typeface="Nunito"/>
              </a:rPr>
              <a:t>A pipe is installed through the foundation and connected to an outside wall or up through to the roof line.  </a:t>
            </a:r>
            <a:endParaRPr sz="1300">
              <a:latin typeface="Nunito"/>
              <a:ea typeface="Nunito"/>
              <a:cs typeface="Nunito"/>
              <a:sym typeface="Nunito"/>
            </a:endParaRPr>
          </a:p>
          <a:p>
            <a:pPr marL="0" marR="0" lvl="0" indent="0" algn="l" rtl="0">
              <a:spcBef>
                <a:spcPts val="0"/>
              </a:spcBef>
              <a:spcAft>
                <a:spcPts val="0"/>
              </a:spcAft>
              <a:buNone/>
            </a:pPr>
            <a:endParaRPr sz="1700">
              <a:solidFill>
                <a:schemeClr val="dk1"/>
              </a:solidFill>
              <a:latin typeface="Nunito"/>
              <a:ea typeface="Nunito"/>
              <a:cs typeface="Nunito"/>
              <a:sym typeface="Nunito"/>
            </a:endParaRPr>
          </a:p>
          <a:p>
            <a:pPr marL="0" marR="0" lvl="0" indent="0" algn="l" rtl="0">
              <a:spcBef>
                <a:spcPts val="0"/>
              </a:spcBef>
              <a:spcAft>
                <a:spcPts val="0"/>
              </a:spcAft>
              <a:buNone/>
            </a:pPr>
            <a:r>
              <a:rPr lang="en-CA" sz="1700">
                <a:solidFill>
                  <a:schemeClr val="dk1"/>
                </a:solidFill>
                <a:latin typeface="Nunito"/>
                <a:ea typeface="Nunito"/>
                <a:cs typeface="Nunito"/>
                <a:sym typeface="Nunito"/>
              </a:rPr>
              <a:t>A small fan is attached which draws air and the radon from below the house and exhausts it outside.</a:t>
            </a:r>
            <a:endParaRPr sz="1700">
              <a:solidFill>
                <a:schemeClr val="dk1"/>
              </a:solidFill>
              <a:latin typeface="Nunito"/>
              <a:ea typeface="Nunito"/>
              <a:cs typeface="Nunito"/>
              <a:sym typeface="Nunito"/>
            </a:endParaRPr>
          </a:p>
          <a:p>
            <a:pPr marL="0" marR="0" lvl="0" indent="0" algn="l" rtl="0">
              <a:spcBef>
                <a:spcPts val="0"/>
              </a:spcBef>
              <a:spcAft>
                <a:spcPts val="0"/>
              </a:spcAft>
              <a:buNone/>
            </a:pPr>
            <a:endParaRPr sz="1700">
              <a:solidFill>
                <a:schemeClr val="dk1"/>
              </a:solidFill>
              <a:latin typeface="Nunito"/>
              <a:ea typeface="Nunito"/>
              <a:cs typeface="Nunito"/>
              <a:sym typeface="Nunito"/>
            </a:endParaRPr>
          </a:p>
        </p:txBody>
      </p:sp>
      <p:pic>
        <p:nvPicPr>
          <p:cNvPr id="303" name="Google Shape;303;p38"/>
          <p:cNvPicPr preferRelativeResize="0"/>
          <p:nvPr/>
        </p:nvPicPr>
        <p:blipFill>
          <a:blip r:embed="rId5">
            <a:alphaModFix/>
          </a:blip>
          <a:stretch>
            <a:fillRect/>
          </a:stretch>
        </p:blipFill>
        <p:spPr>
          <a:xfrm>
            <a:off x="9597875" y="0"/>
            <a:ext cx="430800" cy="748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3199200" y="2707975"/>
            <a:ext cx="5793602" cy="1508350"/>
          </a:xfrm>
          <a:prstGeom prst="rect">
            <a:avLst/>
          </a:prstGeom>
          <a:noFill/>
          <a:ln>
            <a:noFill/>
          </a:ln>
        </p:spPr>
      </p:pic>
      <p:sp>
        <p:nvSpPr>
          <p:cNvPr id="309" name="Google Shape;309;p39"/>
          <p:cNvSpPr txBox="1">
            <a:spLocks noGrp="1"/>
          </p:cNvSpPr>
          <p:nvPr>
            <p:ph type="title"/>
          </p:nvPr>
        </p:nvSpPr>
        <p:spPr>
          <a:xfrm>
            <a:off x="838199" y="365125"/>
            <a:ext cx="8748713" cy="1325700"/>
          </a:xfrm>
          <a:prstGeom prst="rect">
            <a:avLst/>
          </a:prstGeom>
          <a:noFill/>
          <a:ln>
            <a:noFill/>
          </a:ln>
        </p:spPr>
        <p:txBody>
          <a:bodyPr spcFirstLastPara="1" wrap="square" lIns="91425" tIns="45700" rIns="91425" bIns="45700" anchor="ctr" anchorCtr="0">
            <a:normAutofit/>
          </a:bodyPr>
          <a:lstStyle/>
          <a:p>
            <a:pPr>
              <a:buSzPts val="4400"/>
            </a:pPr>
            <a:r>
              <a:rPr lang="en-CA" dirty="0">
                <a:latin typeface="JetBrains Mono SemiBold"/>
                <a:ea typeface="JetBrains Mono SemiBold"/>
                <a:cs typeface="JetBrains Mono SemiBold"/>
                <a:sym typeface="JetBrains Mono SemiBold"/>
              </a:rPr>
              <a:t>Video: Radon mitigation</a:t>
            </a:r>
            <a:endParaRPr dirty="0">
              <a:latin typeface="JetBrains Mono SemiBold"/>
              <a:ea typeface="JetBrains Mono SemiBold"/>
              <a:cs typeface="JetBrains Mono SemiBold"/>
              <a:sym typeface="JetBrains Mono SemiBold"/>
            </a:endParaRPr>
          </a:p>
        </p:txBody>
      </p:sp>
      <p:sp>
        <p:nvSpPr>
          <p:cNvPr id="310" name="Google Shape;310;p39"/>
          <p:cNvSpPr txBox="1"/>
          <p:nvPr/>
        </p:nvSpPr>
        <p:spPr>
          <a:xfrm>
            <a:off x="3276100" y="2980950"/>
            <a:ext cx="4900500" cy="981382"/>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https://</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www.canada.ca</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en</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/health-</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canada</a:t>
            </a:r>
            <a:r>
              <a:rPr lang="en-CA" sz="1800" i="0" u="none" strike="noStrike" cap="none"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/services/video/radon-what-you-need-to-</a:t>
            </a:r>
            <a:r>
              <a:rPr lang="en-CA" sz="1800" i="0" u="none" strike="noStrike" cap="none" dirty="0" err="1">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know.html</a:t>
            </a:r>
            <a:endParaRPr sz="1800" i="0" u="none" strike="noStrike" cap="none" dirty="0">
              <a:solidFill>
                <a:schemeClr val="tx1"/>
              </a:solidFill>
              <a:latin typeface="Nunito"/>
              <a:ea typeface="Nunito"/>
              <a:cs typeface="Nunito"/>
              <a:sym typeface="Nunito"/>
            </a:endParaRPr>
          </a:p>
        </p:txBody>
      </p:sp>
      <p:sp>
        <p:nvSpPr>
          <p:cNvPr id="311" name="Google Shape;311;p39"/>
          <p:cNvSpPr txBox="1"/>
          <p:nvPr/>
        </p:nvSpPr>
        <p:spPr>
          <a:xfrm>
            <a:off x="922283" y="6005099"/>
            <a:ext cx="10331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a:solidFill>
                  <a:schemeClr val="dk1"/>
                </a:solidFill>
                <a:latin typeface="Nunito"/>
                <a:ea typeface="Nunito"/>
                <a:cs typeface="Nunito"/>
                <a:sym typeface="Nunito"/>
              </a:rPr>
              <a:t>Funding to offset the cost of mitigation: go to https://takeactiononradon.ca/protect/reducing-radon/</a:t>
            </a:r>
            <a:endParaRPr>
              <a:latin typeface="Nunito"/>
              <a:ea typeface="Nunito"/>
              <a:cs typeface="Nunito"/>
              <a:sym typeface="Nunito"/>
            </a:endParaRPr>
          </a:p>
        </p:txBody>
      </p:sp>
      <p:pic>
        <p:nvPicPr>
          <p:cNvPr id="312" name="Google Shape;312;p39"/>
          <p:cNvPicPr preferRelativeResize="0"/>
          <p:nvPr/>
        </p:nvPicPr>
        <p:blipFill>
          <a:blip r:embed="rId5">
            <a:alphaModFix/>
          </a:blip>
          <a:stretch>
            <a:fillRect/>
          </a:stretch>
        </p:blipFill>
        <p:spPr>
          <a:xfrm rot="2099030">
            <a:off x="2521926" y="3201237"/>
            <a:ext cx="517500" cy="988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533400" y="212725"/>
            <a:ext cx="47745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Careers in Radon</a:t>
            </a:r>
            <a:endParaRPr>
              <a:latin typeface="JetBrains Mono SemiBold"/>
              <a:ea typeface="JetBrains Mono SemiBold"/>
              <a:cs typeface="JetBrains Mono SemiBold"/>
              <a:sym typeface="JetBrains Mono SemiBold"/>
            </a:endParaRPr>
          </a:p>
        </p:txBody>
      </p:sp>
      <p:sp>
        <p:nvSpPr>
          <p:cNvPr id="319" name="Google Shape;319;p40"/>
          <p:cNvSpPr txBox="1">
            <a:spLocks noGrp="1"/>
          </p:cNvSpPr>
          <p:nvPr>
            <p:ph type="body" idx="1"/>
          </p:nvPr>
        </p:nvSpPr>
        <p:spPr>
          <a:xfrm>
            <a:off x="5360674" y="439825"/>
            <a:ext cx="6831325" cy="8715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ct val="116666"/>
              <a:buNone/>
            </a:pPr>
            <a:r>
              <a:rPr lang="en-CA" dirty="0">
                <a:latin typeface="Nunito"/>
                <a:ea typeface="Nunito"/>
                <a:cs typeface="Nunito"/>
                <a:sym typeface="Nunito"/>
              </a:rPr>
              <a:t>On handout, match career titles with the descriptions to learn about careers related to radon.</a:t>
            </a:r>
          </a:p>
        </p:txBody>
      </p:sp>
      <p:pic>
        <p:nvPicPr>
          <p:cNvPr id="320" name="Google Shape;320;p40"/>
          <p:cNvPicPr preferRelativeResize="0"/>
          <p:nvPr/>
        </p:nvPicPr>
        <p:blipFill>
          <a:blip r:embed="rId3">
            <a:alphaModFix/>
          </a:blip>
          <a:stretch>
            <a:fillRect/>
          </a:stretch>
        </p:blipFill>
        <p:spPr>
          <a:xfrm>
            <a:off x="8354650" y="1596800"/>
            <a:ext cx="3635425" cy="4843958"/>
          </a:xfrm>
          <a:prstGeom prst="rect">
            <a:avLst/>
          </a:prstGeom>
          <a:noFill/>
          <a:ln>
            <a:noFill/>
          </a:ln>
        </p:spPr>
      </p:pic>
      <p:pic>
        <p:nvPicPr>
          <p:cNvPr id="321" name="Google Shape;321;p40"/>
          <p:cNvPicPr preferRelativeResize="0"/>
          <p:nvPr/>
        </p:nvPicPr>
        <p:blipFill rotWithShape="1">
          <a:blip r:embed="rId4">
            <a:alphaModFix/>
          </a:blip>
          <a:srcRect l="12374" r="22703"/>
          <a:stretch/>
        </p:blipFill>
        <p:spPr>
          <a:xfrm>
            <a:off x="8640876" y="2498980"/>
            <a:ext cx="3075651" cy="3157596"/>
          </a:xfrm>
          <a:prstGeom prst="rect">
            <a:avLst/>
          </a:prstGeom>
          <a:noFill/>
          <a:ln>
            <a:noFill/>
          </a:ln>
        </p:spPr>
      </p:pic>
      <p:pic>
        <p:nvPicPr>
          <p:cNvPr id="322" name="Google Shape;322;p40"/>
          <p:cNvPicPr preferRelativeResize="0"/>
          <p:nvPr/>
        </p:nvPicPr>
        <p:blipFill>
          <a:blip r:embed="rId3">
            <a:alphaModFix/>
          </a:blip>
          <a:stretch>
            <a:fillRect/>
          </a:stretch>
        </p:blipFill>
        <p:spPr>
          <a:xfrm>
            <a:off x="4445575" y="1639284"/>
            <a:ext cx="3635425" cy="4843958"/>
          </a:xfrm>
          <a:prstGeom prst="rect">
            <a:avLst/>
          </a:prstGeom>
          <a:noFill/>
          <a:ln>
            <a:noFill/>
          </a:ln>
        </p:spPr>
      </p:pic>
      <p:pic>
        <p:nvPicPr>
          <p:cNvPr id="323" name="Google Shape;323;p40"/>
          <p:cNvPicPr preferRelativeResize="0"/>
          <p:nvPr/>
        </p:nvPicPr>
        <p:blipFill rotWithShape="1">
          <a:blip r:embed="rId5">
            <a:alphaModFix/>
          </a:blip>
          <a:srcRect l="17903" r="20971"/>
          <a:stretch/>
        </p:blipFill>
        <p:spPr>
          <a:xfrm>
            <a:off x="4781225" y="2563224"/>
            <a:ext cx="2895698" cy="3157600"/>
          </a:xfrm>
          <a:prstGeom prst="rect">
            <a:avLst/>
          </a:prstGeom>
          <a:noFill/>
          <a:ln>
            <a:noFill/>
          </a:ln>
        </p:spPr>
      </p:pic>
      <p:pic>
        <p:nvPicPr>
          <p:cNvPr id="324" name="Google Shape;324;p40"/>
          <p:cNvPicPr preferRelativeResize="0"/>
          <p:nvPr/>
        </p:nvPicPr>
        <p:blipFill>
          <a:blip r:embed="rId3">
            <a:alphaModFix/>
          </a:blip>
          <a:stretch>
            <a:fillRect/>
          </a:stretch>
        </p:blipFill>
        <p:spPr>
          <a:xfrm>
            <a:off x="523150" y="1664469"/>
            <a:ext cx="3635425" cy="4843958"/>
          </a:xfrm>
          <a:prstGeom prst="rect">
            <a:avLst/>
          </a:prstGeom>
          <a:noFill/>
          <a:ln>
            <a:noFill/>
          </a:ln>
        </p:spPr>
      </p:pic>
      <p:pic>
        <p:nvPicPr>
          <p:cNvPr id="325" name="Google Shape;325;p40"/>
          <p:cNvPicPr preferRelativeResize="0"/>
          <p:nvPr/>
        </p:nvPicPr>
        <p:blipFill rotWithShape="1">
          <a:blip r:embed="rId6">
            <a:alphaModFix/>
          </a:blip>
          <a:srcRect t="11412" b="16265"/>
          <a:stretch/>
        </p:blipFill>
        <p:spPr>
          <a:xfrm>
            <a:off x="931925" y="2617949"/>
            <a:ext cx="2809150" cy="30481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41"/>
          <p:cNvPicPr preferRelativeResize="0"/>
          <p:nvPr/>
        </p:nvPicPr>
        <p:blipFill>
          <a:blip r:embed="rId3">
            <a:alphaModFix/>
          </a:blip>
          <a:stretch>
            <a:fillRect/>
          </a:stretch>
        </p:blipFill>
        <p:spPr>
          <a:xfrm>
            <a:off x="446275" y="532075"/>
            <a:ext cx="5465201" cy="5737572"/>
          </a:xfrm>
          <a:prstGeom prst="rect">
            <a:avLst/>
          </a:prstGeom>
          <a:noFill/>
          <a:ln>
            <a:noFill/>
          </a:ln>
        </p:spPr>
      </p:pic>
      <p:sp>
        <p:nvSpPr>
          <p:cNvPr id="332" name="Google Shape;332;p41"/>
          <p:cNvSpPr txBox="1">
            <a:spLocks noGrp="1"/>
          </p:cNvSpPr>
          <p:nvPr>
            <p:ph type="title"/>
          </p:nvPr>
        </p:nvSpPr>
        <p:spPr>
          <a:xfrm>
            <a:off x="729875" y="1091400"/>
            <a:ext cx="4823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a:latin typeface="JetBrains Mono SemiBold"/>
                <a:ea typeface="JetBrains Mono SemiBold"/>
                <a:cs typeface="JetBrains Mono SemiBold"/>
                <a:sym typeface="JetBrains Mono SemiBold"/>
              </a:rPr>
              <a:t>Careers in Radon</a:t>
            </a:r>
            <a:endParaRPr>
              <a:latin typeface="JetBrains Mono SemiBold"/>
              <a:ea typeface="JetBrains Mono SemiBold"/>
              <a:cs typeface="JetBrains Mono SemiBold"/>
              <a:sym typeface="JetBrains Mono SemiBold"/>
            </a:endParaRPr>
          </a:p>
        </p:txBody>
      </p:sp>
      <p:sp>
        <p:nvSpPr>
          <p:cNvPr id="333" name="Google Shape;333;p41"/>
          <p:cNvSpPr txBox="1">
            <a:spLocks noGrp="1"/>
          </p:cNvSpPr>
          <p:nvPr>
            <p:ph type="body" idx="1"/>
          </p:nvPr>
        </p:nvSpPr>
        <p:spPr>
          <a:xfrm>
            <a:off x="729875" y="2275125"/>
            <a:ext cx="52578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Clr>
                <a:schemeClr val="dk1"/>
              </a:buClr>
              <a:buSzPts val="2800"/>
              <a:buNone/>
            </a:pPr>
            <a:r>
              <a:rPr lang="en-CA" sz="2300">
                <a:latin typeface="Nunito"/>
                <a:ea typeface="Nunito"/>
                <a:cs typeface="Nunito"/>
                <a:sym typeface="Nunito"/>
              </a:rPr>
              <a:t>Growing awareness of the risks of radon means that there are opportunities for various related careers such as:</a:t>
            </a:r>
            <a:endParaRPr sz="2300">
              <a:latin typeface="Nunito"/>
              <a:ea typeface="Nunito"/>
              <a:cs typeface="Nunito"/>
              <a:sym typeface="Nunito"/>
            </a:endParaRPr>
          </a:p>
          <a:p>
            <a:pPr marL="0" lvl="0" indent="0" algn="l" rtl="0">
              <a:lnSpc>
                <a:spcPct val="90000"/>
              </a:lnSpc>
              <a:spcBef>
                <a:spcPts val="1000"/>
              </a:spcBef>
              <a:spcAft>
                <a:spcPts val="0"/>
              </a:spcAft>
              <a:buClr>
                <a:schemeClr val="dk1"/>
              </a:buClr>
              <a:buSzPts val="2800"/>
              <a:buNone/>
            </a:pPr>
            <a:r>
              <a:rPr lang="en-CA" sz="2300" b="1">
                <a:latin typeface="Nunito"/>
                <a:ea typeface="Nunito"/>
                <a:cs typeface="Nunito"/>
                <a:sym typeface="Nunito"/>
              </a:rPr>
              <a:t>Mitigation professionals*</a:t>
            </a:r>
            <a:endParaRPr sz="2300" b="1">
              <a:latin typeface="Nunito"/>
              <a:ea typeface="Nunito"/>
              <a:cs typeface="Nunito"/>
              <a:sym typeface="Nunito"/>
            </a:endParaRPr>
          </a:p>
          <a:p>
            <a:pPr marL="0" lvl="0" indent="0" algn="l" rtl="0">
              <a:lnSpc>
                <a:spcPct val="90000"/>
              </a:lnSpc>
              <a:spcBef>
                <a:spcPts val="1000"/>
              </a:spcBef>
              <a:spcAft>
                <a:spcPts val="0"/>
              </a:spcAft>
              <a:buClr>
                <a:schemeClr val="dk1"/>
              </a:buClr>
              <a:buSzPts val="2800"/>
              <a:buNone/>
            </a:pPr>
            <a:r>
              <a:rPr lang="en-CA" sz="2300" b="1">
                <a:latin typeface="Nunito"/>
                <a:ea typeface="Nunito"/>
                <a:cs typeface="Nunito"/>
                <a:sym typeface="Nunito"/>
              </a:rPr>
              <a:t>Researchers</a:t>
            </a:r>
            <a:endParaRPr sz="2300" b="1">
              <a:latin typeface="Nunito"/>
              <a:ea typeface="Nunito"/>
              <a:cs typeface="Nunito"/>
              <a:sym typeface="Nunito"/>
            </a:endParaRPr>
          </a:p>
          <a:p>
            <a:pPr marL="0" lvl="0" indent="0" algn="l" rtl="0">
              <a:lnSpc>
                <a:spcPct val="90000"/>
              </a:lnSpc>
              <a:spcBef>
                <a:spcPts val="1000"/>
              </a:spcBef>
              <a:spcAft>
                <a:spcPts val="0"/>
              </a:spcAft>
              <a:buClr>
                <a:schemeClr val="dk1"/>
              </a:buClr>
              <a:buSzPts val="2800"/>
              <a:buNone/>
            </a:pPr>
            <a:r>
              <a:rPr lang="en-CA" sz="2300" b="1">
                <a:latin typeface="Nunito"/>
                <a:ea typeface="Nunito"/>
                <a:cs typeface="Nunito"/>
                <a:sym typeface="Nunito"/>
              </a:rPr>
              <a:t>Laboratory technicians </a:t>
            </a:r>
            <a:endParaRPr sz="2300" b="1">
              <a:latin typeface="Nunito"/>
              <a:ea typeface="Nunito"/>
              <a:cs typeface="Nunito"/>
              <a:sym typeface="Nunito"/>
            </a:endParaRPr>
          </a:p>
          <a:p>
            <a:pPr marL="0" lvl="0" indent="0" algn="l" rtl="0">
              <a:lnSpc>
                <a:spcPct val="90000"/>
              </a:lnSpc>
              <a:spcBef>
                <a:spcPts val="1000"/>
              </a:spcBef>
              <a:spcAft>
                <a:spcPts val="1600"/>
              </a:spcAft>
              <a:buClr>
                <a:schemeClr val="dk1"/>
              </a:buClr>
              <a:buSzPts val="2800"/>
              <a:buNone/>
            </a:pPr>
            <a:r>
              <a:rPr lang="en-CA" sz="2300" b="1">
                <a:latin typeface="Nunito"/>
                <a:ea typeface="Nunito"/>
                <a:cs typeface="Nunito"/>
                <a:sym typeface="Nunito"/>
              </a:rPr>
              <a:t>Policy analysts (government) </a:t>
            </a:r>
            <a:endParaRPr sz="2300" b="1">
              <a:latin typeface="Nunito"/>
              <a:ea typeface="Nunito"/>
              <a:cs typeface="Nunito"/>
              <a:sym typeface="Nunito"/>
            </a:endParaRPr>
          </a:p>
        </p:txBody>
      </p:sp>
      <p:pic>
        <p:nvPicPr>
          <p:cNvPr id="334" name="Google Shape;334;p41"/>
          <p:cNvPicPr preferRelativeResize="0"/>
          <p:nvPr/>
        </p:nvPicPr>
        <p:blipFill rotWithShape="1">
          <a:blip r:embed="rId4">
            <a:alphaModFix/>
          </a:blip>
          <a:srcRect/>
          <a:stretch/>
        </p:blipFill>
        <p:spPr>
          <a:xfrm>
            <a:off x="7749930" y="477874"/>
            <a:ext cx="2192561" cy="1576351"/>
          </a:xfrm>
          <a:prstGeom prst="rect">
            <a:avLst/>
          </a:prstGeom>
          <a:noFill/>
          <a:ln>
            <a:noFill/>
          </a:ln>
        </p:spPr>
      </p:pic>
      <p:sp>
        <p:nvSpPr>
          <p:cNvPr id="335" name="Google Shape;335;p41"/>
          <p:cNvSpPr txBox="1"/>
          <p:nvPr/>
        </p:nvSpPr>
        <p:spPr>
          <a:xfrm>
            <a:off x="6624204" y="2146320"/>
            <a:ext cx="4614000" cy="646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i="0">
                <a:solidFill>
                  <a:srgbClr val="163E68"/>
                </a:solidFill>
                <a:latin typeface="JetBrains Mono"/>
                <a:ea typeface="JetBrains Mono"/>
                <a:cs typeface="JetBrains Mono"/>
                <a:sym typeface="JetBrains Mono"/>
              </a:rPr>
              <a:t>Canadian Association of Radon Scientists and Technologists</a:t>
            </a:r>
            <a:endParaRPr sz="1800">
              <a:solidFill>
                <a:schemeClr val="dk1"/>
              </a:solidFill>
              <a:latin typeface="JetBrains Mono"/>
              <a:ea typeface="JetBrains Mono"/>
              <a:cs typeface="JetBrains Mono"/>
              <a:sym typeface="JetBrains Mono"/>
            </a:endParaRPr>
          </a:p>
        </p:txBody>
      </p:sp>
      <p:pic>
        <p:nvPicPr>
          <p:cNvPr id="336" name="Google Shape;336;p41"/>
          <p:cNvPicPr preferRelativeResize="0"/>
          <p:nvPr/>
        </p:nvPicPr>
        <p:blipFill rotWithShape="1">
          <a:blip r:embed="rId5">
            <a:alphaModFix/>
          </a:blip>
          <a:srcRect/>
          <a:stretch/>
        </p:blipFill>
        <p:spPr>
          <a:xfrm>
            <a:off x="7919910" y="3109314"/>
            <a:ext cx="2022581" cy="1388839"/>
          </a:xfrm>
          <a:prstGeom prst="rect">
            <a:avLst/>
          </a:prstGeom>
          <a:noFill/>
          <a:ln>
            <a:noFill/>
          </a:ln>
        </p:spPr>
      </p:pic>
      <p:sp>
        <p:nvSpPr>
          <p:cNvPr id="337" name="Google Shape;337;p41"/>
          <p:cNvSpPr txBox="1"/>
          <p:nvPr/>
        </p:nvSpPr>
        <p:spPr>
          <a:xfrm>
            <a:off x="6459938" y="4733725"/>
            <a:ext cx="4942500" cy="1754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b="1" i="0">
                <a:solidFill>
                  <a:schemeClr val="dk1"/>
                </a:solidFill>
                <a:latin typeface="JetBrains Mono"/>
                <a:ea typeface="JetBrains Mono"/>
                <a:cs typeface="JetBrains Mono"/>
                <a:sym typeface="JetBrains Mono"/>
              </a:rPr>
              <a:t>CANADIAN – NATIONAL RADON PROFICIENCY PROGRAM</a:t>
            </a:r>
            <a:endParaRPr b="1">
              <a:latin typeface="JetBrains Mono"/>
              <a:ea typeface="JetBrains Mono"/>
              <a:cs typeface="JetBrains Mono"/>
              <a:sym typeface="JetBrains Mono"/>
            </a:endParaRPr>
          </a:p>
          <a:p>
            <a:pPr marL="0" marR="0" lvl="0" indent="0" algn="ctr" rtl="0">
              <a:spcBef>
                <a:spcPts val="0"/>
              </a:spcBef>
              <a:spcAft>
                <a:spcPts val="0"/>
              </a:spcAft>
              <a:buNone/>
            </a:pPr>
            <a:r>
              <a:rPr lang="en-CA" sz="1800">
                <a:solidFill>
                  <a:schemeClr val="dk1"/>
                </a:solidFill>
                <a:latin typeface="Nunito"/>
                <a:ea typeface="Nunito"/>
                <a:cs typeface="Nunito"/>
                <a:sym typeface="Nunito"/>
              </a:rPr>
              <a:t>*Entry-level courses are available online to become certified in radon measurement and mitigation.</a:t>
            </a:r>
            <a:endParaRPr>
              <a:latin typeface="Nunito"/>
              <a:ea typeface="Nunito"/>
              <a:cs typeface="Nunito"/>
              <a:sym typeface="Nunito"/>
            </a:endParaRPr>
          </a:p>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title"/>
          </p:nvPr>
        </p:nvSpPr>
        <p:spPr>
          <a:xfrm>
            <a:off x="838200" y="24987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Play"/>
              <a:buNone/>
            </a:pPr>
            <a:r>
              <a:rPr lang="en-CA" sz="9600">
                <a:latin typeface="JetBrains Mono ExtraBold"/>
                <a:ea typeface="JetBrains Mono ExtraBold"/>
                <a:cs typeface="JetBrains Mono ExtraBold"/>
                <a:sym typeface="JetBrains Mono ExtraBold"/>
              </a:rPr>
              <a:t>POP QUIZ</a:t>
            </a:r>
            <a:endParaRPr sz="9600">
              <a:latin typeface="JetBrains Mono ExtraBold"/>
              <a:ea typeface="JetBrains Mono ExtraBold"/>
              <a:cs typeface="JetBrains Mono ExtraBold"/>
              <a:sym typeface="JetBrains Mono ExtraBold"/>
            </a:endParaRPr>
          </a:p>
        </p:txBody>
      </p:sp>
      <p:pic>
        <p:nvPicPr>
          <p:cNvPr id="344" name="Google Shape;344;p42"/>
          <p:cNvPicPr preferRelativeResize="0"/>
          <p:nvPr/>
        </p:nvPicPr>
        <p:blipFill>
          <a:blip r:embed="rId3">
            <a:alphaModFix/>
          </a:blip>
          <a:stretch>
            <a:fillRect/>
          </a:stretch>
        </p:blipFill>
        <p:spPr>
          <a:xfrm rot="-1413427">
            <a:off x="1905350" y="1408925"/>
            <a:ext cx="1357575" cy="1125800"/>
          </a:xfrm>
          <a:prstGeom prst="rect">
            <a:avLst/>
          </a:prstGeom>
          <a:noFill/>
          <a:ln>
            <a:noFill/>
          </a:ln>
        </p:spPr>
      </p:pic>
      <p:pic>
        <p:nvPicPr>
          <p:cNvPr id="345" name="Google Shape;345;p42"/>
          <p:cNvPicPr preferRelativeResize="0"/>
          <p:nvPr/>
        </p:nvPicPr>
        <p:blipFill>
          <a:blip r:embed="rId4">
            <a:alphaModFix/>
          </a:blip>
          <a:stretch>
            <a:fillRect/>
          </a:stretch>
        </p:blipFill>
        <p:spPr>
          <a:xfrm rot="3493616">
            <a:off x="8861400" y="3750600"/>
            <a:ext cx="1105200" cy="1207425"/>
          </a:xfrm>
          <a:prstGeom prst="rect">
            <a:avLst/>
          </a:prstGeom>
          <a:noFill/>
          <a:ln>
            <a:noFill/>
          </a:ln>
        </p:spPr>
      </p:pic>
      <p:pic>
        <p:nvPicPr>
          <p:cNvPr id="346" name="Google Shape;346;p42"/>
          <p:cNvPicPr preferRelativeResize="0"/>
          <p:nvPr/>
        </p:nvPicPr>
        <p:blipFill>
          <a:blip r:embed="rId5">
            <a:alphaModFix/>
          </a:blip>
          <a:stretch>
            <a:fillRect/>
          </a:stretch>
        </p:blipFill>
        <p:spPr>
          <a:xfrm rot="1261048">
            <a:off x="8243250" y="465600"/>
            <a:ext cx="1496577" cy="1574550"/>
          </a:xfrm>
          <a:prstGeom prst="rect">
            <a:avLst/>
          </a:prstGeom>
          <a:noFill/>
          <a:ln>
            <a:noFill/>
          </a:ln>
        </p:spPr>
      </p:pic>
      <p:pic>
        <p:nvPicPr>
          <p:cNvPr id="347" name="Google Shape;347;p42"/>
          <p:cNvPicPr preferRelativeResize="0"/>
          <p:nvPr/>
        </p:nvPicPr>
        <p:blipFill>
          <a:blip r:embed="rId6">
            <a:alphaModFix/>
          </a:blip>
          <a:stretch>
            <a:fillRect/>
          </a:stretch>
        </p:blipFill>
        <p:spPr>
          <a:xfrm>
            <a:off x="1658906" y="4011313"/>
            <a:ext cx="1850456" cy="1325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3"/>
          <p:cNvSpPr txBox="1">
            <a:spLocks noGrp="1"/>
          </p:cNvSpPr>
          <p:nvPr>
            <p:ph type="title"/>
          </p:nvPr>
        </p:nvSpPr>
        <p:spPr>
          <a:xfrm>
            <a:off x="838200" y="8223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1. Radon is the slow decay underground of which element?</a:t>
            </a:r>
            <a:endParaRPr b="1">
              <a:latin typeface="JetBrains Mono"/>
              <a:ea typeface="JetBrains Mono"/>
              <a:cs typeface="JetBrains Mono"/>
              <a:sym typeface="JetBrains Mono"/>
            </a:endParaRPr>
          </a:p>
        </p:txBody>
      </p:sp>
      <p:pic>
        <p:nvPicPr>
          <p:cNvPr id="354" name="Google Shape;354;p4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55" name="Google Shape;355;p43"/>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Plutonium</a:t>
            </a:r>
          </a:p>
        </p:txBody>
      </p:sp>
      <p:pic>
        <p:nvPicPr>
          <p:cNvPr id="356" name="Google Shape;356;p4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57" name="Google Shape;357;p43"/>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Uranium</a:t>
            </a:r>
            <a:endParaRPr sz="2400">
              <a:solidFill>
                <a:srgbClr val="191919"/>
              </a:solidFill>
              <a:latin typeface="JetBrains Mono"/>
              <a:ea typeface="JetBrains Mono"/>
              <a:cs typeface="JetBrains Mono"/>
              <a:sym typeface="JetBrains Mono"/>
            </a:endParaRPr>
          </a:p>
        </p:txBody>
      </p:sp>
      <p:pic>
        <p:nvPicPr>
          <p:cNvPr id="358" name="Google Shape;358;p4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59" name="Google Shape;359;p43"/>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Cadmium</a:t>
            </a:r>
            <a:endParaRPr sz="2400">
              <a:solidFill>
                <a:srgbClr val="191919"/>
              </a:solidFill>
              <a:latin typeface="JetBrains Mono"/>
              <a:ea typeface="JetBrains Mono"/>
              <a:cs typeface="JetBrains Mono"/>
              <a:sym typeface="JetBrains Mono"/>
            </a:endParaRPr>
          </a:p>
        </p:txBody>
      </p:sp>
      <p:pic>
        <p:nvPicPr>
          <p:cNvPr id="360" name="Google Shape;360;p4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61" name="Google Shape;361;p43"/>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Radium</a:t>
            </a:r>
            <a:endParaRPr sz="2400">
              <a:solidFill>
                <a:srgbClr val="191919"/>
              </a:solidFill>
              <a:latin typeface="JetBrains Mono"/>
              <a:ea typeface="JetBrains Mono"/>
              <a:cs typeface="JetBrains Mono"/>
              <a:sym typeface="JetBrains Mono"/>
            </a:endParaRPr>
          </a:p>
        </p:txBody>
      </p:sp>
      <p:pic>
        <p:nvPicPr>
          <p:cNvPr id="362" name="Google Shape;362;p43"/>
          <p:cNvPicPr preferRelativeResize="0"/>
          <p:nvPr/>
        </p:nvPicPr>
        <p:blipFill>
          <a:blip r:embed="rId4">
            <a:alphaModFix/>
          </a:blip>
          <a:stretch>
            <a:fillRect/>
          </a:stretch>
        </p:blipFill>
        <p:spPr>
          <a:xfrm>
            <a:off x="582925" y="637825"/>
            <a:ext cx="1260051" cy="1325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idx="4294967295"/>
          </p:nvPr>
        </p:nvSpPr>
        <p:spPr>
          <a:xfrm>
            <a:off x="1166275" y="1895397"/>
            <a:ext cx="4620600" cy="2821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Play"/>
              <a:buNone/>
            </a:pPr>
            <a:r>
              <a:rPr lang="en-CA" dirty="0">
                <a:solidFill>
                  <a:schemeClr val="dk1"/>
                </a:solidFill>
                <a:latin typeface="Nunito"/>
                <a:ea typeface="Nunito"/>
                <a:cs typeface="Nunito"/>
                <a:sym typeface="Nunito"/>
              </a:rPr>
              <a:t>The </a:t>
            </a:r>
            <a:r>
              <a:rPr lang="en-CA" dirty="0">
                <a:solidFill>
                  <a:srgbClr val="163E68"/>
                </a:solidFill>
                <a:latin typeface="JetBrains Mono ExtraBold"/>
                <a:ea typeface="JetBrains Mono ExtraBold"/>
                <a:cs typeface="JetBrains Mono ExtraBold"/>
                <a:sym typeface="JetBrains Mono ExtraBold"/>
              </a:rPr>
              <a:t>gases</a:t>
            </a:r>
            <a:r>
              <a:rPr lang="en-CA" dirty="0">
                <a:solidFill>
                  <a:schemeClr val="dk1"/>
                </a:solidFill>
                <a:latin typeface="Nunito"/>
                <a:ea typeface="Nunito"/>
                <a:cs typeface="Nunito"/>
                <a:sym typeface="Nunito"/>
              </a:rPr>
              <a:t> on the following slides are naturally occurring but are they safe to breathe?</a:t>
            </a:r>
            <a:endParaRPr dirty="0">
              <a:latin typeface="Nunito"/>
              <a:ea typeface="Nunito"/>
              <a:cs typeface="Nunito"/>
              <a:sym typeface="Nunito"/>
            </a:endParaRPr>
          </a:p>
        </p:txBody>
      </p:sp>
      <p:pic>
        <p:nvPicPr>
          <p:cNvPr id="89" name="Google Shape;89;p17"/>
          <p:cNvPicPr preferRelativeResize="0"/>
          <p:nvPr/>
        </p:nvPicPr>
        <p:blipFill>
          <a:blip r:embed="rId3">
            <a:alphaModFix/>
          </a:blip>
          <a:stretch>
            <a:fillRect/>
          </a:stretch>
        </p:blipFill>
        <p:spPr>
          <a:xfrm>
            <a:off x="6872562" y="1136150"/>
            <a:ext cx="4103935" cy="4846326"/>
          </a:xfrm>
          <a:prstGeom prst="rect">
            <a:avLst/>
          </a:prstGeom>
          <a:noFill/>
          <a:ln>
            <a:noFill/>
          </a:ln>
        </p:spPr>
      </p:pic>
      <p:sp>
        <p:nvSpPr>
          <p:cNvPr id="90" name="Google Shape;90;p17"/>
          <p:cNvSpPr txBox="1"/>
          <p:nvPr/>
        </p:nvSpPr>
        <p:spPr>
          <a:xfrm>
            <a:off x="8209475" y="1544450"/>
            <a:ext cx="1430100" cy="322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CA" sz="2400" u="sng" dirty="0">
                <a:solidFill>
                  <a:schemeClr val="dk1"/>
                </a:solidFill>
                <a:latin typeface="JetBrains Mono Medium"/>
                <a:ea typeface="JetBrains Mono Medium"/>
                <a:cs typeface="JetBrains Mono Medium"/>
                <a:sym typeface="JetBrains Mono Medium"/>
              </a:rPr>
              <a:t>Gases</a:t>
            </a:r>
            <a:endParaRPr sz="2400" u="sng" dirty="0">
              <a:solidFill>
                <a:schemeClr val="dk1"/>
              </a:solidFill>
              <a:latin typeface="JetBrains Mono Medium"/>
              <a:ea typeface="JetBrains Mono Medium"/>
              <a:cs typeface="JetBrains Mono Medium"/>
              <a:sym typeface="JetBrains Mono Medium"/>
            </a:endParaRPr>
          </a:p>
        </p:txBody>
      </p:sp>
      <p:pic>
        <p:nvPicPr>
          <p:cNvPr id="91" name="Google Shape;91;p17"/>
          <p:cNvPicPr preferRelativeResize="0"/>
          <p:nvPr/>
        </p:nvPicPr>
        <p:blipFill>
          <a:blip r:embed="rId4">
            <a:alphaModFix/>
          </a:blip>
          <a:stretch>
            <a:fillRect/>
          </a:stretch>
        </p:blipFill>
        <p:spPr>
          <a:xfrm>
            <a:off x="8840275" y="875525"/>
            <a:ext cx="384861" cy="668925"/>
          </a:xfrm>
          <a:prstGeom prst="rect">
            <a:avLst/>
          </a:prstGeom>
          <a:noFill/>
          <a:ln>
            <a:noFill/>
          </a:ln>
        </p:spPr>
      </p:pic>
      <p:sp>
        <p:nvSpPr>
          <p:cNvPr id="92" name="Google Shape;92;p17"/>
          <p:cNvSpPr txBox="1"/>
          <p:nvPr/>
        </p:nvSpPr>
        <p:spPr>
          <a:xfrm>
            <a:off x="7379225" y="2174775"/>
            <a:ext cx="3090600" cy="3034500"/>
          </a:xfrm>
          <a:prstGeom prst="rect">
            <a:avLst/>
          </a:prstGeom>
          <a:noFill/>
          <a:ln>
            <a:noFill/>
          </a:ln>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Nitrogen</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Oxygen</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Argon</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Carbon Dioxide</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Radon</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Helium</a:t>
            </a:r>
            <a:endParaRPr sz="2100" dirty="0">
              <a:solidFill>
                <a:schemeClr val="dk1"/>
              </a:solidFill>
              <a:latin typeface="JetBrains Mono Light"/>
              <a:ea typeface="JetBrains Mono Light"/>
              <a:cs typeface="JetBrains Mono Light"/>
              <a:sym typeface="JetBrains Mono Light"/>
            </a:endParaRPr>
          </a:p>
          <a:p>
            <a:pPr marL="0" lvl="0" indent="0" algn="ctr" rtl="0">
              <a:lnSpc>
                <a:spcPct val="150000"/>
              </a:lnSpc>
              <a:spcBef>
                <a:spcPts val="0"/>
              </a:spcBef>
              <a:spcAft>
                <a:spcPts val="0"/>
              </a:spcAft>
              <a:buNone/>
            </a:pPr>
            <a:r>
              <a:rPr lang="en-CA" sz="2100" dirty="0">
                <a:solidFill>
                  <a:schemeClr val="dk1"/>
                </a:solidFill>
                <a:latin typeface="JetBrains Mono Light"/>
                <a:ea typeface="JetBrains Mono Light"/>
                <a:cs typeface="JetBrains Mono Light"/>
                <a:sym typeface="JetBrains Mono Light"/>
              </a:rPr>
              <a:t>Methane</a:t>
            </a:r>
            <a:endParaRPr sz="2100" dirty="0">
              <a:solidFill>
                <a:schemeClr val="dk1"/>
              </a:solidFill>
              <a:latin typeface="JetBrains Mono Light"/>
              <a:ea typeface="JetBrains Mono Light"/>
              <a:cs typeface="JetBrains Mono Light"/>
              <a:sym typeface="JetBrains Mono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4"/>
          <p:cNvSpPr txBox="1">
            <a:spLocks noGrp="1"/>
          </p:cNvSpPr>
          <p:nvPr>
            <p:ph type="title"/>
          </p:nvPr>
        </p:nvSpPr>
        <p:spPr>
          <a:xfrm>
            <a:off x="838200" y="8223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1. Radon is the slow decay underground of which element?</a:t>
            </a:r>
            <a:endParaRPr b="1">
              <a:latin typeface="JetBrains Mono"/>
              <a:ea typeface="JetBrains Mono"/>
              <a:cs typeface="JetBrains Mono"/>
              <a:sym typeface="JetBrains Mono"/>
            </a:endParaRPr>
          </a:p>
        </p:txBody>
      </p:sp>
      <p:pic>
        <p:nvPicPr>
          <p:cNvPr id="369" name="Google Shape;369;p44"/>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70" name="Google Shape;370;p44"/>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Plutonium</a:t>
            </a:r>
          </a:p>
        </p:txBody>
      </p:sp>
      <p:pic>
        <p:nvPicPr>
          <p:cNvPr id="371" name="Google Shape;371;p44"/>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72" name="Google Shape;372;p44"/>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ExtraBold"/>
                <a:ea typeface="JetBrains Mono ExtraBold"/>
                <a:cs typeface="JetBrains Mono ExtraBold"/>
                <a:sym typeface="JetBrains Mono ExtraBold"/>
              </a:rPr>
              <a:t>B. Uranium</a:t>
            </a:r>
            <a:endParaRPr sz="2400">
              <a:solidFill>
                <a:srgbClr val="191919"/>
              </a:solidFill>
              <a:latin typeface="JetBrains Mono ExtraBold"/>
              <a:ea typeface="JetBrains Mono ExtraBold"/>
              <a:cs typeface="JetBrains Mono ExtraBold"/>
              <a:sym typeface="JetBrains Mono ExtraBold"/>
            </a:endParaRPr>
          </a:p>
        </p:txBody>
      </p:sp>
      <p:pic>
        <p:nvPicPr>
          <p:cNvPr id="373" name="Google Shape;373;p44"/>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74" name="Google Shape;374;p44"/>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Cadmium</a:t>
            </a:r>
            <a:endParaRPr sz="2400">
              <a:solidFill>
                <a:srgbClr val="191919"/>
              </a:solidFill>
              <a:latin typeface="JetBrains Mono"/>
              <a:ea typeface="JetBrains Mono"/>
              <a:cs typeface="JetBrains Mono"/>
              <a:sym typeface="JetBrains Mono"/>
            </a:endParaRPr>
          </a:p>
        </p:txBody>
      </p:sp>
      <p:pic>
        <p:nvPicPr>
          <p:cNvPr id="375" name="Google Shape;375;p44"/>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76" name="Google Shape;376;p44"/>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Radium</a:t>
            </a:r>
            <a:endParaRPr sz="2400">
              <a:solidFill>
                <a:srgbClr val="191919"/>
              </a:solidFill>
              <a:latin typeface="JetBrains Mono"/>
              <a:ea typeface="JetBrains Mono"/>
              <a:cs typeface="JetBrains Mono"/>
              <a:sym typeface="JetBrains Mono"/>
            </a:endParaRPr>
          </a:p>
        </p:txBody>
      </p:sp>
      <p:pic>
        <p:nvPicPr>
          <p:cNvPr id="377" name="Google Shape;377;p44"/>
          <p:cNvPicPr preferRelativeResize="0"/>
          <p:nvPr/>
        </p:nvPicPr>
        <p:blipFill>
          <a:blip r:embed="rId4">
            <a:alphaModFix/>
          </a:blip>
          <a:stretch>
            <a:fillRect/>
          </a:stretch>
        </p:blipFill>
        <p:spPr>
          <a:xfrm>
            <a:off x="582925" y="637825"/>
            <a:ext cx="1260051" cy="1325700"/>
          </a:xfrm>
          <a:prstGeom prst="rect">
            <a:avLst/>
          </a:prstGeom>
          <a:noFill/>
          <a:ln>
            <a:noFill/>
          </a:ln>
        </p:spPr>
      </p:pic>
      <p:pic>
        <p:nvPicPr>
          <p:cNvPr id="378" name="Google Shape;378;p44"/>
          <p:cNvPicPr preferRelativeResize="0"/>
          <p:nvPr/>
        </p:nvPicPr>
        <p:blipFill>
          <a:blip r:embed="rId5">
            <a:alphaModFix/>
            <a:duotone>
              <a:schemeClr val="accent6">
                <a:shade val="45000"/>
                <a:satMod val="135000"/>
              </a:schemeClr>
              <a:prstClr val="white"/>
            </a:duotone>
          </a:blip>
          <a:stretch>
            <a:fillRect/>
          </a:stretch>
        </p:blipFill>
        <p:spPr>
          <a:xfrm>
            <a:off x="9164150" y="3038922"/>
            <a:ext cx="778761" cy="5087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5"/>
          <p:cNvSpPr txBox="1">
            <a:spLocks noGrp="1"/>
          </p:cNvSpPr>
          <p:nvPr>
            <p:ph type="title"/>
          </p:nvPr>
        </p:nvSpPr>
        <p:spPr>
          <a:xfrm>
            <a:off x="19251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2. Which soil type allows radon to move most easily?</a:t>
            </a:r>
            <a:endParaRPr b="1">
              <a:latin typeface="JetBrains Mono"/>
              <a:ea typeface="JetBrains Mono"/>
              <a:cs typeface="JetBrains Mono"/>
              <a:sym typeface="JetBrains Mono"/>
            </a:endParaRPr>
          </a:p>
        </p:txBody>
      </p:sp>
      <p:pic>
        <p:nvPicPr>
          <p:cNvPr id="385" name="Google Shape;385;p45"/>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386" name="Google Shape;386;p45"/>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Clay</a:t>
            </a:r>
            <a:endParaRPr sz="2400" dirty="0">
              <a:solidFill>
                <a:srgbClr val="191919"/>
              </a:solidFill>
              <a:latin typeface="JetBrains Mono"/>
              <a:ea typeface="JetBrains Mono"/>
              <a:cs typeface="JetBrains Mono"/>
              <a:sym typeface="JetBrains Mono"/>
            </a:endParaRPr>
          </a:p>
        </p:txBody>
      </p:sp>
      <p:pic>
        <p:nvPicPr>
          <p:cNvPr id="387" name="Google Shape;387;p45"/>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388" name="Google Shape;388;p45"/>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Gravel</a:t>
            </a:r>
            <a:endParaRPr sz="2400">
              <a:solidFill>
                <a:srgbClr val="191919"/>
              </a:solidFill>
              <a:latin typeface="JetBrains Mono"/>
              <a:ea typeface="JetBrains Mono"/>
              <a:cs typeface="JetBrains Mono"/>
              <a:sym typeface="JetBrains Mono"/>
            </a:endParaRPr>
          </a:p>
        </p:txBody>
      </p:sp>
      <p:pic>
        <p:nvPicPr>
          <p:cNvPr id="389" name="Google Shape;389;p45"/>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390" name="Google Shape;390;p45"/>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Silt</a:t>
            </a:r>
            <a:endParaRPr sz="2400">
              <a:solidFill>
                <a:srgbClr val="191919"/>
              </a:solidFill>
              <a:latin typeface="JetBrains Mono"/>
              <a:ea typeface="JetBrains Mono"/>
              <a:cs typeface="JetBrains Mono"/>
              <a:sym typeface="JetBrains Mono"/>
            </a:endParaRPr>
          </a:p>
        </p:txBody>
      </p:sp>
      <p:pic>
        <p:nvPicPr>
          <p:cNvPr id="391" name="Google Shape;391;p45"/>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392" name="Google Shape;392;p45"/>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Sand</a:t>
            </a:r>
            <a:endParaRPr sz="2400">
              <a:solidFill>
                <a:srgbClr val="191919"/>
              </a:solidFill>
              <a:latin typeface="JetBrains Mono"/>
              <a:ea typeface="JetBrains Mono"/>
              <a:cs typeface="JetBrains Mono"/>
              <a:sym typeface="JetBrains Mono"/>
            </a:endParaRPr>
          </a:p>
        </p:txBody>
      </p:sp>
      <p:pic>
        <p:nvPicPr>
          <p:cNvPr id="393" name="Google Shape;393;p45"/>
          <p:cNvPicPr preferRelativeResize="0"/>
          <p:nvPr/>
        </p:nvPicPr>
        <p:blipFill>
          <a:blip r:embed="rId4">
            <a:alphaModFix/>
          </a:blip>
          <a:stretch>
            <a:fillRect/>
          </a:stretch>
        </p:blipFill>
        <p:spPr>
          <a:xfrm>
            <a:off x="887725" y="637825"/>
            <a:ext cx="1260051" cy="1325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6"/>
          <p:cNvSpPr txBox="1">
            <a:spLocks noGrp="1"/>
          </p:cNvSpPr>
          <p:nvPr>
            <p:ph type="title"/>
          </p:nvPr>
        </p:nvSpPr>
        <p:spPr>
          <a:xfrm>
            <a:off x="19251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2. Which soil type allows radon to move most easily?</a:t>
            </a:r>
            <a:endParaRPr b="1">
              <a:latin typeface="JetBrains Mono"/>
              <a:ea typeface="JetBrains Mono"/>
              <a:cs typeface="JetBrains Mono"/>
              <a:sym typeface="JetBrains Mono"/>
            </a:endParaRPr>
          </a:p>
        </p:txBody>
      </p:sp>
      <p:pic>
        <p:nvPicPr>
          <p:cNvPr id="400" name="Google Shape;400;p46"/>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01" name="Google Shape;401;p46"/>
          <p:cNvSpPr txBox="1"/>
          <p:nvPr/>
        </p:nvSpPr>
        <p:spPr>
          <a:xfrm>
            <a:off x="2715175" y="3038925"/>
            <a:ext cx="30138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Clay</a:t>
            </a:r>
          </a:p>
        </p:txBody>
      </p:sp>
      <p:pic>
        <p:nvPicPr>
          <p:cNvPr id="402" name="Google Shape;402;p46"/>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03" name="Google Shape;403;p46"/>
          <p:cNvSpPr txBox="1"/>
          <p:nvPr/>
        </p:nvSpPr>
        <p:spPr>
          <a:xfrm>
            <a:off x="7082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dirty="0">
                <a:solidFill>
                  <a:srgbClr val="191919"/>
                </a:solidFill>
                <a:latin typeface="JetBrains Mono"/>
                <a:ea typeface="JetBrains Mono"/>
                <a:cs typeface="JetBrains Mono"/>
                <a:sym typeface="JetBrains Mono"/>
              </a:rPr>
              <a:t>B. Gravel</a:t>
            </a:r>
            <a:endParaRPr sz="2400" b="1" dirty="0">
              <a:solidFill>
                <a:srgbClr val="191919"/>
              </a:solidFill>
              <a:latin typeface="JetBrains Mono"/>
              <a:ea typeface="JetBrains Mono"/>
              <a:cs typeface="JetBrains Mono"/>
              <a:sym typeface="JetBrains Mono"/>
            </a:endParaRPr>
          </a:p>
        </p:txBody>
      </p:sp>
      <p:pic>
        <p:nvPicPr>
          <p:cNvPr id="404" name="Google Shape;404;p46"/>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05" name="Google Shape;405;p46"/>
          <p:cNvSpPr txBox="1"/>
          <p:nvPr/>
        </p:nvSpPr>
        <p:spPr>
          <a:xfrm>
            <a:off x="2715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Silt</a:t>
            </a:r>
            <a:endParaRPr sz="2400">
              <a:solidFill>
                <a:srgbClr val="191919"/>
              </a:solidFill>
              <a:latin typeface="JetBrains Mono"/>
              <a:ea typeface="JetBrains Mono"/>
              <a:cs typeface="JetBrains Mono"/>
              <a:sym typeface="JetBrains Mono"/>
            </a:endParaRPr>
          </a:p>
        </p:txBody>
      </p:sp>
      <p:pic>
        <p:nvPicPr>
          <p:cNvPr id="406" name="Google Shape;406;p46"/>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07" name="Google Shape;407;p46"/>
          <p:cNvSpPr txBox="1"/>
          <p:nvPr/>
        </p:nvSpPr>
        <p:spPr>
          <a:xfrm>
            <a:off x="7114313" y="49172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cs typeface="JetBrains Mono"/>
                <a:sym typeface="JetBrains Mono ExtraBold"/>
              </a:rPr>
              <a:t>D. Sand</a:t>
            </a:r>
            <a:endParaRPr sz="2400" dirty="0">
              <a:solidFill>
                <a:srgbClr val="191919"/>
              </a:solidFill>
              <a:latin typeface="JetBrains Mono"/>
              <a:cs typeface="JetBrains Mono"/>
              <a:sym typeface="JetBrains Mono ExtraBold"/>
            </a:endParaRPr>
          </a:p>
        </p:txBody>
      </p:sp>
      <p:pic>
        <p:nvPicPr>
          <p:cNvPr id="408" name="Google Shape;408;p46"/>
          <p:cNvPicPr preferRelativeResize="0"/>
          <p:nvPr/>
        </p:nvPicPr>
        <p:blipFill>
          <a:blip r:embed="rId4">
            <a:alphaModFix/>
          </a:blip>
          <a:stretch>
            <a:fillRect/>
          </a:stretch>
        </p:blipFill>
        <p:spPr>
          <a:xfrm>
            <a:off x="887725" y="637825"/>
            <a:ext cx="1260051" cy="1325700"/>
          </a:xfrm>
          <a:prstGeom prst="rect">
            <a:avLst/>
          </a:prstGeom>
          <a:noFill/>
          <a:ln>
            <a:noFill/>
          </a:ln>
        </p:spPr>
      </p:pic>
      <p:pic>
        <p:nvPicPr>
          <p:cNvPr id="2" name="Google Shape;378;p44">
            <a:extLst>
              <a:ext uri="{FF2B5EF4-FFF2-40B4-BE49-F238E27FC236}">
                <a16:creationId xmlns:a16="http://schemas.microsoft.com/office/drawing/2014/main" id="{B867D86C-D978-5A7F-3947-D8D511CB57DD}"/>
              </a:ext>
            </a:extLst>
          </p:cNvPr>
          <p:cNvPicPr preferRelativeResize="0"/>
          <p:nvPr/>
        </p:nvPicPr>
        <p:blipFill>
          <a:blip r:embed="rId5">
            <a:alphaModFix/>
            <a:duotone>
              <a:schemeClr val="accent6">
                <a:shade val="45000"/>
                <a:satMod val="135000"/>
              </a:schemeClr>
              <a:prstClr val="white"/>
            </a:duotone>
          </a:blip>
          <a:stretch>
            <a:fillRect/>
          </a:stretch>
        </p:blipFill>
        <p:spPr>
          <a:xfrm>
            <a:off x="9087444" y="3029950"/>
            <a:ext cx="778761" cy="508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7"/>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3. Radon is the leading cause of what among non-smokers?</a:t>
            </a:r>
            <a:endParaRPr b="1">
              <a:latin typeface="JetBrains Mono"/>
              <a:ea typeface="JetBrains Mono"/>
              <a:cs typeface="JetBrains Mono"/>
              <a:sym typeface="JetBrains Mono"/>
            </a:endParaRPr>
          </a:p>
        </p:txBody>
      </p:sp>
      <p:pic>
        <p:nvPicPr>
          <p:cNvPr id="416" name="Google Shape;416;p4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17" name="Google Shape;417;p47"/>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Heart Disease</a:t>
            </a:r>
            <a:endParaRPr sz="2400" dirty="0">
              <a:solidFill>
                <a:srgbClr val="191919"/>
              </a:solidFill>
              <a:latin typeface="JetBrains Mono"/>
              <a:ea typeface="JetBrains Mono"/>
              <a:cs typeface="JetBrains Mono"/>
              <a:sym typeface="JetBrains Mono"/>
            </a:endParaRPr>
          </a:p>
        </p:txBody>
      </p:sp>
      <p:pic>
        <p:nvPicPr>
          <p:cNvPr id="418" name="Google Shape;418;p4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19" name="Google Shape;419;p47"/>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Skin Cancer</a:t>
            </a:r>
            <a:endParaRPr sz="2400">
              <a:solidFill>
                <a:srgbClr val="191919"/>
              </a:solidFill>
              <a:latin typeface="JetBrains Mono"/>
              <a:ea typeface="JetBrains Mono"/>
              <a:cs typeface="JetBrains Mono"/>
              <a:sym typeface="JetBrains Mono"/>
            </a:endParaRPr>
          </a:p>
        </p:txBody>
      </p:sp>
      <p:pic>
        <p:nvPicPr>
          <p:cNvPr id="420" name="Google Shape;420;p47"/>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21" name="Google Shape;421;p47"/>
          <p:cNvSpPr txBox="1"/>
          <p:nvPr/>
        </p:nvSpPr>
        <p:spPr>
          <a:xfrm>
            <a:off x="2334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Lung Cancer</a:t>
            </a:r>
            <a:endParaRPr sz="2400">
              <a:solidFill>
                <a:srgbClr val="191919"/>
              </a:solidFill>
              <a:latin typeface="JetBrains Mono"/>
              <a:ea typeface="JetBrains Mono"/>
              <a:cs typeface="JetBrains Mono"/>
              <a:sym typeface="JetBrains Mono"/>
            </a:endParaRPr>
          </a:p>
        </p:txBody>
      </p:sp>
      <p:pic>
        <p:nvPicPr>
          <p:cNvPr id="422" name="Google Shape;422;p4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23" name="Google Shape;423;p47"/>
          <p:cNvSpPr txBox="1"/>
          <p:nvPr/>
        </p:nvSpPr>
        <p:spPr>
          <a:xfrm>
            <a:off x="6675875" y="49172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Premature Death</a:t>
            </a:r>
            <a:endParaRPr sz="2400">
              <a:solidFill>
                <a:srgbClr val="191919"/>
              </a:solidFill>
              <a:latin typeface="JetBrains Mono"/>
              <a:ea typeface="JetBrains Mono"/>
              <a:cs typeface="JetBrains Mono"/>
              <a:sym typeface="JetBrains Mono"/>
            </a:endParaRPr>
          </a:p>
        </p:txBody>
      </p:sp>
      <p:pic>
        <p:nvPicPr>
          <p:cNvPr id="424" name="Google Shape;424;p47"/>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8"/>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3. Radon is the leading cause of what among non-smokers?</a:t>
            </a:r>
            <a:endParaRPr b="1">
              <a:latin typeface="JetBrains Mono"/>
              <a:ea typeface="JetBrains Mono"/>
              <a:cs typeface="JetBrains Mono"/>
              <a:sym typeface="JetBrains Mono"/>
            </a:endParaRPr>
          </a:p>
        </p:txBody>
      </p:sp>
      <p:pic>
        <p:nvPicPr>
          <p:cNvPr id="431" name="Google Shape;431;p48"/>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32" name="Google Shape;432;p48"/>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Heart Disease</a:t>
            </a:r>
            <a:endParaRPr sz="2400" dirty="0">
              <a:solidFill>
                <a:srgbClr val="191919"/>
              </a:solidFill>
              <a:latin typeface="JetBrains Mono"/>
              <a:ea typeface="JetBrains Mono"/>
              <a:cs typeface="JetBrains Mono"/>
              <a:sym typeface="JetBrains Mono"/>
            </a:endParaRPr>
          </a:p>
        </p:txBody>
      </p:sp>
      <p:pic>
        <p:nvPicPr>
          <p:cNvPr id="433" name="Google Shape;433;p48"/>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34" name="Google Shape;434;p48"/>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Skin Cancer</a:t>
            </a:r>
            <a:endParaRPr sz="2400">
              <a:solidFill>
                <a:srgbClr val="191919"/>
              </a:solidFill>
              <a:latin typeface="JetBrains Mono"/>
              <a:ea typeface="JetBrains Mono"/>
              <a:cs typeface="JetBrains Mono"/>
              <a:sym typeface="JetBrains Mono"/>
            </a:endParaRPr>
          </a:p>
        </p:txBody>
      </p:sp>
      <p:pic>
        <p:nvPicPr>
          <p:cNvPr id="435" name="Google Shape;435;p48"/>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36" name="Google Shape;436;p48"/>
          <p:cNvSpPr txBox="1"/>
          <p:nvPr/>
        </p:nvSpPr>
        <p:spPr>
          <a:xfrm>
            <a:off x="2334175" y="4931450"/>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ExtraBold"/>
                <a:ea typeface="JetBrains Mono ExtraBold"/>
                <a:cs typeface="JetBrains Mono ExtraBold"/>
                <a:sym typeface="JetBrains Mono ExtraBold"/>
              </a:rPr>
              <a:t>C. Lung Cancer</a:t>
            </a:r>
            <a:endParaRPr sz="2400">
              <a:solidFill>
                <a:srgbClr val="191919"/>
              </a:solidFill>
              <a:latin typeface="JetBrains Mono ExtraBold"/>
              <a:ea typeface="JetBrains Mono ExtraBold"/>
              <a:cs typeface="JetBrains Mono ExtraBold"/>
              <a:sym typeface="JetBrains Mono ExtraBold"/>
            </a:endParaRPr>
          </a:p>
        </p:txBody>
      </p:sp>
      <p:pic>
        <p:nvPicPr>
          <p:cNvPr id="437" name="Google Shape;437;p48"/>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38" name="Google Shape;438;p48"/>
          <p:cNvSpPr txBox="1"/>
          <p:nvPr/>
        </p:nvSpPr>
        <p:spPr>
          <a:xfrm>
            <a:off x="6675875" y="49172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Premature Death</a:t>
            </a:r>
            <a:endParaRPr sz="2400">
              <a:solidFill>
                <a:srgbClr val="191919"/>
              </a:solidFill>
              <a:latin typeface="JetBrains Mono"/>
              <a:ea typeface="JetBrains Mono"/>
              <a:cs typeface="JetBrains Mono"/>
              <a:sym typeface="JetBrains Mono"/>
            </a:endParaRPr>
          </a:p>
        </p:txBody>
      </p:sp>
      <p:pic>
        <p:nvPicPr>
          <p:cNvPr id="439" name="Google Shape;439;p48"/>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529E6BE6-7C7A-B08A-A8C0-7CA01FDEDD82}"/>
              </a:ext>
            </a:extLst>
          </p:cNvPr>
          <p:cNvPicPr preferRelativeResize="0"/>
          <p:nvPr/>
        </p:nvPicPr>
        <p:blipFill>
          <a:blip r:embed="rId5">
            <a:alphaModFix/>
            <a:duotone>
              <a:schemeClr val="accent6">
                <a:shade val="45000"/>
                <a:satMod val="135000"/>
              </a:schemeClr>
              <a:prstClr val="white"/>
            </a:duotone>
          </a:blip>
          <a:stretch>
            <a:fillRect/>
          </a:stretch>
        </p:blipFill>
        <p:spPr>
          <a:xfrm>
            <a:off x="5071225" y="4986510"/>
            <a:ext cx="778761" cy="508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49"/>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4. Which area of BC has the highest concentration of radon?</a:t>
            </a:r>
            <a:endParaRPr b="1">
              <a:latin typeface="JetBrains Mono"/>
              <a:ea typeface="JetBrains Mono"/>
              <a:cs typeface="JetBrains Mono"/>
              <a:sym typeface="JetBrains Mono"/>
            </a:endParaRPr>
          </a:p>
        </p:txBody>
      </p:sp>
      <p:pic>
        <p:nvPicPr>
          <p:cNvPr id="447" name="Google Shape;447;p49"/>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48" name="Google Shape;448;p49"/>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Interior</a:t>
            </a:r>
          </a:p>
        </p:txBody>
      </p:sp>
      <p:pic>
        <p:nvPicPr>
          <p:cNvPr id="449" name="Google Shape;449;p49"/>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50" name="Google Shape;450;p49"/>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Northern</a:t>
            </a:r>
            <a:endParaRPr sz="2400">
              <a:solidFill>
                <a:srgbClr val="191919"/>
              </a:solidFill>
              <a:latin typeface="JetBrains Mono"/>
              <a:ea typeface="JetBrains Mono"/>
              <a:cs typeface="JetBrains Mono"/>
              <a:sym typeface="JetBrains Mono"/>
            </a:endParaRPr>
          </a:p>
        </p:txBody>
      </p:sp>
      <p:pic>
        <p:nvPicPr>
          <p:cNvPr id="451" name="Google Shape;451;p49"/>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52" name="Google Shape;452;p49"/>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Metro Vancouver</a:t>
            </a:r>
            <a:endParaRPr sz="2400">
              <a:solidFill>
                <a:srgbClr val="191919"/>
              </a:solidFill>
              <a:latin typeface="JetBrains Mono"/>
              <a:ea typeface="JetBrains Mono"/>
              <a:cs typeface="JetBrains Mono"/>
              <a:sym typeface="JetBrains Mono"/>
            </a:endParaRPr>
          </a:p>
        </p:txBody>
      </p:sp>
      <p:pic>
        <p:nvPicPr>
          <p:cNvPr id="453" name="Google Shape;453;p49"/>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54" name="Google Shape;454;p49"/>
          <p:cNvSpPr txBox="1"/>
          <p:nvPr/>
        </p:nvSpPr>
        <p:spPr>
          <a:xfrm>
            <a:off x="6675875" y="47648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100">
                <a:solidFill>
                  <a:srgbClr val="191919"/>
                </a:solidFill>
                <a:latin typeface="JetBrains Mono"/>
                <a:ea typeface="JetBrains Mono"/>
                <a:cs typeface="JetBrains Mono"/>
                <a:sym typeface="JetBrains Mono"/>
              </a:rPr>
              <a:t>Vancouver Island/ Sunshine Coast </a:t>
            </a:r>
            <a:endParaRPr sz="2100">
              <a:solidFill>
                <a:srgbClr val="191919"/>
              </a:solidFill>
              <a:latin typeface="JetBrains Mono"/>
              <a:ea typeface="JetBrains Mono"/>
              <a:cs typeface="JetBrains Mono"/>
              <a:sym typeface="JetBrains Mono"/>
            </a:endParaRPr>
          </a:p>
        </p:txBody>
      </p:sp>
      <p:pic>
        <p:nvPicPr>
          <p:cNvPr id="455" name="Google Shape;455;p49"/>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50"/>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4. Which area of BC has the highest concentration of radon?</a:t>
            </a:r>
            <a:endParaRPr b="1">
              <a:latin typeface="JetBrains Mono"/>
              <a:ea typeface="JetBrains Mono"/>
              <a:cs typeface="JetBrains Mono"/>
              <a:sym typeface="JetBrains Mono"/>
            </a:endParaRPr>
          </a:p>
        </p:txBody>
      </p:sp>
      <p:pic>
        <p:nvPicPr>
          <p:cNvPr id="462" name="Google Shape;462;p50"/>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63" name="Google Shape;463;p50"/>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ExtraBold"/>
              <a:buAutoNum type="alphaUcPeriod"/>
            </a:pPr>
            <a:r>
              <a:rPr lang="en-CA" sz="2400" dirty="0">
                <a:solidFill>
                  <a:srgbClr val="191919"/>
                </a:solidFill>
                <a:latin typeface="JetBrains Mono ExtraBold"/>
                <a:ea typeface="JetBrains Mono ExtraBold"/>
                <a:cs typeface="JetBrains Mono ExtraBold"/>
                <a:sym typeface="JetBrains Mono ExtraBold"/>
              </a:rPr>
              <a:t> Interior</a:t>
            </a:r>
          </a:p>
        </p:txBody>
      </p:sp>
      <p:pic>
        <p:nvPicPr>
          <p:cNvPr id="464" name="Google Shape;464;p50"/>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65" name="Google Shape;465;p50"/>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Northern</a:t>
            </a:r>
            <a:endParaRPr sz="2400">
              <a:solidFill>
                <a:srgbClr val="191919"/>
              </a:solidFill>
              <a:latin typeface="JetBrains Mono"/>
              <a:ea typeface="JetBrains Mono"/>
              <a:cs typeface="JetBrains Mono"/>
              <a:sym typeface="JetBrains Mono"/>
            </a:endParaRPr>
          </a:p>
        </p:txBody>
      </p:sp>
      <p:pic>
        <p:nvPicPr>
          <p:cNvPr id="466" name="Google Shape;466;p50"/>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67" name="Google Shape;467;p50"/>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Metro Vancouver</a:t>
            </a:r>
            <a:endParaRPr sz="2400">
              <a:solidFill>
                <a:srgbClr val="191919"/>
              </a:solidFill>
              <a:latin typeface="JetBrains Mono"/>
              <a:ea typeface="JetBrains Mono"/>
              <a:cs typeface="JetBrains Mono"/>
              <a:sym typeface="JetBrains Mono"/>
            </a:endParaRPr>
          </a:p>
        </p:txBody>
      </p:sp>
      <p:pic>
        <p:nvPicPr>
          <p:cNvPr id="468" name="Google Shape;468;p50"/>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69" name="Google Shape;469;p50"/>
          <p:cNvSpPr txBox="1"/>
          <p:nvPr/>
        </p:nvSpPr>
        <p:spPr>
          <a:xfrm>
            <a:off x="6675875" y="4764850"/>
            <a:ext cx="368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100">
                <a:solidFill>
                  <a:srgbClr val="191919"/>
                </a:solidFill>
                <a:latin typeface="JetBrains Mono"/>
                <a:ea typeface="JetBrains Mono"/>
                <a:cs typeface="JetBrains Mono"/>
                <a:sym typeface="JetBrains Mono"/>
              </a:rPr>
              <a:t>Vancouver Island/ Sunshine Coast </a:t>
            </a:r>
            <a:endParaRPr sz="2100">
              <a:solidFill>
                <a:srgbClr val="191919"/>
              </a:solidFill>
              <a:latin typeface="JetBrains Mono"/>
              <a:ea typeface="JetBrains Mono"/>
              <a:cs typeface="JetBrains Mono"/>
              <a:sym typeface="JetBrains Mono"/>
            </a:endParaRPr>
          </a:p>
        </p:txBody>
      </p:sp>
      <p:pic>
        <p:nvPicPr>
          <p:cNvPr id="470" name="Google Shape;470;p50"/>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471" name="Google Shape;471;p50"/>
          <p:cNvPicPr preferRelativeResize="0"/>
          <p:nvPr/>
        </p:nvPicPr>
        <p:blipFill>
          <a:blip r:embed="rId5">
            <a:alphaModFix/>
            <a:duotone>
              <a:schemeClr val="accent6">
                <a:shade val="45000"/>
                <a:satMod val="135000"/>
              </a:schemeClr>
              <a:prstClr val="white"/>
            </a:duotone>
          </a:blip>
          <a:stretch>
            <a:fillRect/>
          </a:stretch>
        </p:blipFill>
        <p:spPr>
          <a:xfrm>
            <a:off x="4870756" y="3038922"/>
            <a:ext cx="778761" cy="5087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5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5. What local place may have easy access to borrowing radon tests?</a:t>
            </a:r>
            <a:endParaRPr b="1">
              <a:latin typeface="JetBrains Mono"/>
              <a:ea typeface="JetBrains Mono"/>
              <a:cs typeface="JetBrains Mono"/>
              <a:sym typeface="JetBrains Mono"/>
            </a:endParaRPr>
          </a:p>
        </p:txBody>
      </p:sp>
      <p:pic>
        <p:nvPicPr>
          <p:cNvPr id="478" name="Google Shape;478;p5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79" name="Google Shape;479;p51"/>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Home Depot</a:t>
            </a:r>
            <a:endParaRPr sz="2400" dirty="0">
              <a:solidFill>
                <a:srgbClr val="191919"/>
              </a:solidFill>
              <a:latin typeface="JetBrains Mono"/>
              <a:ea typeface="JetBrains Mono"/>
              <a:cs typeface="JetBrains Mono"/>
              <a:sym typeface="JetBrains Mono"/>
            </a:endParaRPr>
          </a:p>
        </p:txBody>
      </p:sp>
      <p:pic>
        <p:nvPicPr>
          <p:cNvPr id="480" name="Google Shape;480;p51"/>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81" name="Google Shape;481;p51"/>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City Hall</a:t>
            </a:r>
            <a:endParaRPr sz="2400">
              <a:solidFill>
                <a:srgbClr val="191919"/>
              </a:solidFill>
              <a:latin typeface="JetBrains Mono"/>
              <a:ea typeface="JetBrains Mono"/>
              <a:cs typeface="JetBrains Mono"/>
              <a:sym typeface="JetBrains Mono"/>
            </a:endParaRPr>
          </a:p>
        </p:txBody>
      </p:sp>
      <p:pic>
        <p:nvPicPr>
          <p:cNvPr id="482" name="Google Shape;482;p5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83" name="Google Shape;483;p51"/>
          <p:cNvSpPr txBox="1"/>
          <p:nvPr/>
        </p:nvSpPr>
        <p:spPr>
          <a:xfrm>
            <a:off x="21817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Library</a:t>
            </a:r>
            <a:endParaRPr sz="2400">
              <a:solidFill>
                <a:srgbClr val="191919"/>
              </a:solidFill>
              <a:latin typeface="JetBrains Mono"/>
              <a:ea typeface="JetBrains Mono"/>
              <a:cs typeface="JetBrains Mono"/>
              <a:sym typeface="JetBrains Mono"/>
            </a:endParaRPr>
          </a:p>
        </p:txBody>
      </p:sp>
      <p:pic>
        <p:nvPicPr>
          <p:cNvPr id="484" name="Google Shape;484;p5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485" name="Google Shape;485;p51"/>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en-CA" sz="2100" dirty="0">
                <a:solidFill>
                  <a:srgbClr val="191919"/>
                </a:solidFill>
                <a:latin typeface="JetBrains Mono"/>
                <a:ea typeface="JetBrains Mono"/>
                <a:cs typeface="JetBrains Mono"/>
                <a:sym typeface="JetBrains Mono"/>
              </a:rPr>
              <a:t>Only available to order online</a:t>
            </a:r>
            <a:endParaRPr sz="2100" dirty="0">
              <a:solidFill>
                <a:srgbClr val="191919"/>
              </a:solidFill>
              <a:latin typeface="JetBrains Mono"/>
              <a:ea typeface="JetBrains Mono"/>
              <a:cs typeface="JetBrains Mono"/>
              <a:sym typeface="JetBrains Mono"/>
            </a:endParaRPr>
          </a:p>
        </p:txBody>
      </p:sp>
      <p:pic>
        <p:nvPicPr>
          <p:cNvPr id="486" name="Google Shape;486;p51"/>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52"/>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5. What local place may have easy access to borrowing radon tests?</a:t>
            </a:r>
            <a:endParaRPr b="1" dirty="0">
              <a:latin typeface="JetBrains Mono"/>
              <a:ea typeface="JetBrains Mono"/>
              <a:cs typeface="JetBrains Mono"/>
              <a:sym typeface="JetBrains Mono"/>
            </a:endParaRPr>
          </a:p>
        </p:txBody>
      </p:sp>
      <p:pic>
        <p:nvPicPr>
          <p:cNvPr id="493" name="Google Shape;493;p52"/>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494" name="Google Shape;494;p52"/>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buClr>
                <a:srgbClr val="191919"/>
              </a:buClr>
              <a:buSzPts val="2400"/>
              <a:buFont typeface="JetBrains Mono"/>
              <a:buAutoNum type="alphaUcPeriod"/>
            </a:pPr>
            <a:r>
              <a:rPr lang="en-CA" sz="2400" dirty="0">
                <a:solidFill>
                  <a:srgbClr val="191919"/>
                </a:solidFill>
                <a:latin typeface="JetBrains Mono"/>
                <a:ea typeface="JetBrains Mono"/>
                <a:cs typeface="JetBrains Mono"/>
                <a:sym typeface="JetBrains Mono"/>
              </a:rPr>
              <a:t> Home Depot</a:t>
            </a:r>
            <a:endParaRPr sz="2400" dirty="0">
              <a:solidFill>
                <a:srgbClr val="191919"/>
              </a:solidFill>
              <a:latin typeface="JetBrains Mono"/>
              <a:ea typeface="JetBrains Mono"/>
              <a:cs typeface="JetBrains Mono"/>
              <a:sym typeface="JetBrains Mono"/>
            </a:endParaRPr>
          </a:p>
        </p:txBody>
      </p:sp>
      <p:pic>
        <p:nvPicPr>
          <p:cNvPr id="495" name="Google Shape;495;p52"/>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496" name="Google Shape;496;p52"/>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City Hall</a:t>
            </a:r>
            <a:endParaRPr sz="2400">
              <a:solidFill>
                <a:srgbClr val="191919"/>
              </a:solidFill>
              <a:latin typeface="JetBrains Mono"/>
              <a:ea typeface="JetBrains Mono"/>
              <a:cs typeface="JetBrains Mono"/>
              <a:sym typeface="JetBrains Mono"/>
            </a:endParaRPr>
          </a:p>
        </p:txBody>
      </p:sp>
      <p:pic>
        <p:nvPicPr>
          <p:cNvPr id="497" name="Google Shape;497;p52"/>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498" name="Google Shape;498;p52"/>
          <p:cNvSpPr txBox="1"/>
          <p:nvPr/>
        </p:nvSpPr>
        <p:spPr>
          <a:xfrm>
            <a:off x="2437858" y="4981267"/>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b="1" dirty="0">
                <a:solidFill>
                  <a:srgbClr val="191919"/>
                </a:solidFill>
                <a:latin typeface="JetBrains Mono"/>
                <a:ea typeface="JetBrains Mono"/>
                <a:cs typeface="JetBrains Mono"/>
                <a:sym typeface="JetBrains Mono"/>
              </a:rPr>
              <a:t>C. Library</a:t>
            </a:r>
            <a:endParaRPr sz="2400" b="1" dirty="0">
              <a:solidFill>
                <a:srgbClr val="191919"/>
              </a:solidFill>
              <a:latin typeface="JetBrains Mono"/>
              <a:ea typeface="JetBrains Mono"/>
              <a:cs typeface="JetBrains Mono"/>
              <a:sym typeface="JetBrains Mono"/>
            </a:endParaRPr>
          </a:p>
        </p:txBody>
      </p:sp>
      <p:pic>
        <p:nvPicPr>
          <p:cNvPr id="499" name="Google Shape;499;p52"/>
          <p:cNvPicPr preferRelativeResize="0"/>
          <p:nvPr/>
        </p:nvPicPr>
        <p:blipFill>
          <a:blip r:embed="rId3">
            <a:alphaModFix/>
          </a:blip>
          <a:stretch>
            <a:fillRect/>
          </a:stretch>
        </p:blipFill>
        <p:spPr>
          <a:xfrm>
            <a:off x="6482111" y="4472530"/>
            <a:ext cx="3805062" cy="1508337"/>
          </a:xfrm>
          <a:prstGeom prst="rect">
            <a:avLst/>
          </a:prstGeom>
          <a:noFill/>
          <a:ln>
            <a:noFill/>
          </a:ln>
        </p:spPr>
      </p:pic>
      <p:pic>
        <p:nvPicPr>
          <p:cNvPr id="501" name="Google Shape;501;p52"/>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EF796B88-5F50-0F4B-8B36-7C5E690BFFF3}"/>
              </a:ext>
            </a:extLst>
          </p:cNvPr>
          <p:cNvPicPr preferRelativeResize="0"/>
          <p:nvPr/>
        </p:nvPicPr>
        <p:blipFill>
          <a:blip r:embed="rId5">
            <a:alphaModFix/>
            <a:duotone>
              <a:schemeClr val="accent6">
                <a:shade val="45000"/>
                <a:satMod val="135000"/>
              </a:schemeClr>
              <a:prstClr val="white"/>
            </a:duotone>
          </a:blip>
          <a:stretch>
            <a:fillRect/>
          </a:stretch>
        </p:blipFill>
        <p:spPr>
          <a:xfrm>
            <a:off x="4695505" y="4972310"/>
            <a:ext cx="778761" cy="508775"/>
          </a:xfrm>
          <a:prstGeom prst="rect">
            <a:avLst/>
          </a:prstGeom>
          <a:noFill/>
          <a:ln>
            <a:noFill/>
          </a:ln>
        </p:spPr>
      </p:pic>
      <p:sp>
        <p:nvSpPr>
          <p:cNvPr id="3" name="Google Shape;485;p51">
            <a:extLst>
              <a:ext uri="{FF2B5EF4-FFF2-40B4-BE49-F238E27FC236}">
                <a16:creationId xmlns:a16="http://schemas.microsoft.com/office/drawing/2014/main" id="{52A888EF-05D8-AEF8-168B-5B52663D17C8}"/>
              </a:ext>
            </a:extLst>
          </p:cNvPr>
          <p:cNvSpPr txBox="1"/>
          <p:nvPr/>
        </p:nvSpPr>
        <p:spPr>
          <a:xfrm>
            <a:off x="6798314" y="4741098"/>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dirty="0">
                <a:solidFill>
                  <a:srgbClr val="191919"/>
                </a:solidFill>
                <a:latin typeface="JetBrains Mono"/>
                <a:ea typeface="JetBrains Mono"/>
                <a:cs typeface="JetBrains Mono"/>
                <a:sym typeface="JetBrains Mono"/>
              </a:rPr>
              <a:t>D. </a:t>
            </a:r>
            <a:r>
              <a:rPr lang="en-CA" sz="2100" dirty="0">
                <a:solidFill>
                  <a:srgbClr val="191919"/>
                </a:solidFill>
                <a:latin typeface="JetBrains Mono"/>
                <a:ea typeface="JetBrains Mono"/>
                <a:cs typeface="JetBrains Mono"/>
                <a:sym typeface="JetBrains Mono"/>
              </a:rPr>
              <a:t>Only available to order online</a:t>
            </a:r>
            <a:endParaRPr sz="2100" dirty="0">
              <a:solidFill>
                <a:srgbClr val="191919"/>
              </a:solidFill>
              <a:latin typeface="JetBrains Mono"/>
              <a:ea typeface="JetBrains Mono"/>
              <a:cs typeface="JetBrains Mono"/>
              <a:sym typeface="JetBrains Mon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3"/>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6. At what level of radon is it recommended to mitigate your home?</a:t>
            </a:r>
            <a:endParaRPr b="1">
              <a:latin typeface="JetBrains Mono"/>
              <a:ea typeface="JetBrains Mono"/>
              <a:cs typeface="JetBrains Mono"/>
              <a:sym typeface="JetBrains Mono"/>
            </a:endParaRPr>
          </a:p>
        </p:txBody>
      </p:sp>
      <p:pic>
        <p:nvPicPr>
          <p:cNvPr id="509" name="Google Shape;509;p5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10" name="Google Shape;510;p53"/>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100 </a:t>
            </a:r>
            <a:r>
              <a:rPr lang="en-CA" sz="2400" err="1">
                <a:solidFill>
                  <a:schemeClr val="dk1"/>
                </a:solidFill>
                <a:latin typeface="JetBrains Mono"/>
                <a:ea typeface="JetBrains Mono"/>
                <a:cs typeface="JetBrains Mono"/>
                <a:sym typeface="JetBrains Mono"/>
              </a:rPr>
              <a:t>Bq</a:t>
            </a:r>
            <a:r>
              <a:rPr lang="en-CA" sz="2400" dirty="0">
                <a:solidFill>
                  <a:schemeClr val="dk1"/>
                </a:solidFill>
                <a:latin typeface="JetBrains Mono"/>
                <a:ea typeface="JetBrains Mono"/>
                <a:cs typeface="JetBrains Mono"/>
                <a:sym typeface="JetBrains Mono"/>
              </a:rPr>
              <a:t>/m</a:t>
            </a:r>
            <a:r>
              <a:rPr lang="en-CA" sz="2400" baseline="30000" dirty="0">
                <a:solidFill>
                  <a:schemeClr val="dk1"/>
                </a:solidFill>
                <a:latin typeface="JetBrains Mono"/>
                <a:ea typeface="JetBrains Mono"/>
                <a:cs typeface="JetBrains Mono"/>
                <a:sym typeface="JetBrains Mono"/>
              </a:rPr>
              <a:t>3</a:t>
            </a:r>
            <a:endParaRPr sz="2400" dirty="0">
              <a:solidFill>
                <a:schemeClr val="dk1"/>
              </a:solidFill>
              <a:latin typeface="JetBrains Mono"/>
              <a:ea typeface="JetBrains Mono"/>
              <a:cs typeface="JetBrains Mono"/>
              <a:sym typeface="JetBrains Mono"/>
            </a:endParaRPr>
          </a:p>
        </p:txBody>
      </p:sp>
      <p:pic>
        <p:nvPicPr>
          <p:cNvPr id="511" name="Google Shape;511;p5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12" name="Google Shape;512;p53"/>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200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13" name="Google Shape;513;p5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14" name="Google Shape;514;p53"/>
          <p:cNvSpPr txBox="1"/>
          <p:nvPr/>
        </p:nvSpPr>
        <p:spPr>
          <a:xfrm>
            <a:off x="22579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300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15" name="Google Shape;515;p5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16" name="Google Shape;516;p53"/>
          <p:cNvSpPr txBox="1"/>
          <p:nvPr/>
        </p:nvSpPr>
        <p:spPr>
          <a:xfrm>
            <a:off x="6752075" y="49172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400 Bq/m</a:t>
            </a:r>
            <a:r>
              <a:rPr lang="en-CA" sz="2400" baseline="30000">
                <a:solidFill>
                  <a:schemeClr val="dk1"/>
                </a:solidFill>
                <a:latin typeface="JetBrains Mono"/>
                <a:ea typeface="JetBrains Mono"/>
                <a:cs typeface="JetBrains Mono"/>
                <a:sym typeface="JetBrains Mono"/>
              </a:rPr>
              <a:t>3</a:t>
            </a:r>
            <a:endParaRPr sz="2100">
              <a:solidFill>
                <a:srgbClr val="191919"/>
              </a:solidFill>
              <a:latin typeface="JetBrains Mono"/>
              <a:ea typeface="JetBrains Mono"/>
              <a:cs typeface="JetBrains Mono"/>
              <a:sym typeface="JetBrains Mono"/>
            </a:endParaRPr>
          </a:p>
        </p:txBody>
      </p:sp>
      <p:pic>
        <p:nvPicPr>
          <p:cNvPr id="517" name="Google Shape;517;p53"/>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302075" y="329550"/>
            <a:ext cx="27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sz="5400" b="1">
                <a:solidFill>
                  <a:srgbClr val="000000"/>
                </a:solidFill>
                <a:latin typeface="JetBrains Mono"/>
                <a:ea typeface="JetBrains Mono"/>
                <a:cs typeface="JetBrains Mono"/>
                <a:sym typeface="JetBrains Mono"/>
              </a:rPr>
              <a:t>Oxygen</a:t>
            </a:r>
            <a:endParaRPr sz="5400" b="1">
              <a:solidFill>
                <a:srgbClr val="000000"/>
              </a:solidFill>
              <a:latin typeface="JetBrains Mono"/>
              <a:ea typeface="JetBrains Mono"/>
              <a:cs typeface="JetBrains Mono"/>
              <a:sym typeface="JetBrains Mono"/>
            </a:endParaRPr>
          </a:p>
        </p:txBody>
      </p:sp>
      <p:pic>
        <p:nvPicPr>
          <p:cNvPr id="112" name="Google Shape;112;p19"/>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13" name="Google Shape;113;p19"/>
          <p:cNvSpPr txBox="1"/>
          <p:nvPr/>
        </p:nvSpPr>
        <p:spPr>
          <a:xfrm>
            <a:off x="5394355" y="1059687"/>
            <a:ext cx="103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500" b="1">
                <a:solidFill>
                  <a:schemeClr val="dk1"/>
                </a:solidFill>
                <a:latin typeface="Bree Serif"/>
                <a:ea typeface="Bree Serif"/>
                <a:cs typeface="Bree Serif"/>
                <a:sym typeface="Bree Serif"/>
              </a:rPr>
              <a:t>O</a:t>
            </a:r>
            <a:endParaRPr sz="12500" b="1">
              <a:solidFill>
                <a:schemeClr val="dk1"/>
              </a:solidFill>
              <a:latin typeface="Bree Serif"/>
              <a:ea typeface="Bree Serif"/>
              <a:cs typeface="Bree Serif"/>
              <a:sym typeface="Bree Serif"/>
            </a:endParaRPr>
          </a:p>
        </p:txBody>
      </p:sp>
      <p:sp>
        <p:nvSpPr>
          <p:cNvPr id="114" name="Google Shape;114;p19"/>
          <p:cNvSpPr txBox="1"/>
          <p:nvPr/>
        </p:nvSpPr>
        <p:spPr>
          <a:xfrm>
            <a:off x="6470895" y="1027139"/>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7200" b="1">
                <a:solidFill>
                  <a:schemeClr val="dk1"/>
                </a:solidFill>
                <a:latin typeface="Bree Serif"/>
                <a:ea typeface="Bree Serif"/>
                <a:cs typeface="Bree Serif"/>
                <a:sym typeface="Bree Serif"/>
              </a:rPr>
              <a:t>2</a:t>
            </a:r>
            <a:endParaRPr sz="7200" b="1">
              <a:solidFill>
                <a:schemeClr val="dk1"/>
              </a:solidFill>
              <a:latin typeface="Bree Serif"/>
              <a:ea typeface="Bree Serif"/>
              <a:cs typeface="Bree Serif"/>
              <a:sym typeface="Bree Serif"/>
            </a:endParaRPr>
          </a:p>
        </p:txBody>
      </p:sp>
      <p:cxnSp>
        <p:nvCxnSpPr>
          <p:cNvPr id="115" name="Google Shape;115;p19"/>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16" name="Google Shape;116;p19"/>
          <p:cNvPicPr preferRelativeResize="0"/>
          <p:nvPr/>
        </p:nvPicPr>
        <p:blipFill rotWithShape="1">
          <a:blip r:embed="rId4">
            <a:alphaModFix/>
          </a:blip>
          <a:srcRect l="12680" r="12687"/>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17" name="Google Shape;117;p19"/>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18" name="Google Shape;118;p19"/>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580D5F81-0C61-0A03-2DC8-A3AE05998E72}"/>
              </a:ext>
            </a:extLst>
          </p:cNvPr>
          <p:cNvSpPr txBox="1">
            <a:spLocks/>
          </p:cNvSpPr>
          <p:nvPr/>
        </p:nvSpPr>
        <p:spPr>
          <a:xfrm>
            <a:off x="439994" y="1609647"/>
            <a:ext cx="2608444" cy="1487701"/>
          </a:xfrm>
          <a:prstGeom prst="rect">
            <a:avLst/>
          </a:prstGeom>
          <a:noFill/>
          <a:ln>
            <a:noFill/>
          </a:ln>
        </p:spPr>
        <p:txBody>
          <a:bodyPr spcFirstLastPara="1" wrap="square" lIns="91425" tIns="45700" rIns="91425" bIns="45700" anchor="b"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buSzPts val="4400"/>
            </a:pPr>
            <a:r>
              <a:rPr lang="en-CA" sz="2800" dirty="0">
                <a:latin typeface="Nunito"/>
                <a:ea typeface="Nunito"/>
                <a:cs typeface="Nunito"/>
              </a:rPr>
              <a:t>It is a colourless and odourless gas that we breathe.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54"/>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6. At what level of radon is it recommended to mitigate your home?</a:t>
            </a:r>
            <a:endParaRPr b="1">
              <a:latin typeface="JetBrains Mono"/>
              <a:ea typeface="JetBrains Mono"/>
              <a:cs typeface="JetBrains Mono"/>
              <a:sym typeface="JetBrains Mono"/>
            </a:endParaRPr>
          </a:p>
        </p:txBody>
      </p:sp>
      <p:pic>
        <p:nvPicPr>
          <p:cNvPr id="524" name="Google Shape;524;p54"/>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25" name="Google Shape;525;p54"/>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100 </a:t>
            </a:r>
            <a:r>
              <a:rPr lang="en-CA" sz="2400" err="1">
                <a:solidFill>
                  <a:schemeClr val="dk1"/>
                </a:solidFill>
                <a:latin typeface="JetBrains Mono"/>
                <a:ea typeface="JetBrains Mono"/>
                <a:cs typeface="JetBrains Mono"/>
                <a:sym typeface="JetBrains Mono"/>
              </a:rPr>
              <a:t>Bq</a:t>
            </a:r>
            <a:r>
              <a:rPr lang="en-CA" sz="2400" dirty="0">
                <a:solidFill>
                  <a:schemeClr val="dk1"/>
                </a:solidFill>
                <a:latin typeface="JetBrains Mono"/>
                <a:ea typeface="JetBrains Mono"/>
                <a:cs typeface="JetBrains Mono"/>
                <a:sym typeface="JetBrains Mono"/>
              </a:rPr>
              <a:t>/m</a:t>
            </a:r>
            <a:r>
              <a:rPr lang="en-CA" sz="2400" baseline="30000" dirty="0">
                <a:solidFill>
                  <a:schemeClr val="dk1"/>
                </a:solidFill>
                <a:latin typeface="JetBrains Mono"/>
                <a:ea typeface="JetBrains Mono"/>
                <a:cs typeface="JetBrains Mono"/>
                <a:sym typeface="JetBrains Mono"/>
              </a:rPr>
              <a:t>3</a:t>
            </a:r>
            <a:endParaRPr sz="2400" dirty="0">
              <a:solidFill>
                <a:schemeClr val="dk1"/>
              </a:solidFill>
              <a:latin typeface="JetBrains Mono"/>
              <a:ea typeface="JetBrains Mono"/>
              <a:cs typeface="JetBrains Mono"/>
              <a:sym typeface="JetBrains Mono"/>
            </a:endParaRPr>
          </a:p>
        </p:txBody>
      </p:sp>
      <p:pic>
        <p:nvPicPr>
          <p:cNvPr id="526" name="Google Shape;526;p54"/>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27" name="Google Shape;527;p54"/>
          <p:cNvSpPr txBox="1"/>
          <p:nvPr/>
        </p:nvSpPr>
        <p:spPr>
          <a:xfrm>
            <a:off x="6701857" y="30389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ExtraBold"/>
                <a:ea typeface="JetBrains Mono ExtraBold"/>
                <a:cs typeface="JetBrains Mono ExtraBold"/>
                <a:sym typeface="JetBrains Mono ExtraBold"/>
              </a:rPr>
              <a:t>B. </a:t>
            </a:r>
            <a:r>
              <a:rPr lang="en-CA" sz="2400">
                <a:solidFill>
                  <a:schemeClr val="dk1"/>
                </a:solidFill>
                <a:latin typeface="JetBrains Mono ExtraBold"/>
                <a:ea typeface="JetBrains Mono ExtraBold"/>
                <a:cs typeface="JetBrains Mono ExtraBold"/>
                <a:sym typeface="JetBrains Mono ExtraBold"/>
              </a:rPr>
              <a:t>200 Bq/m</a:t>
            </a:r>
            <a:r>
              <a:rPr lang="en-CA" sz="2400" baseline="30000">
                <a:solidFill>
                  <a:schemeClr val="dk1"/>
                </a:solidFill>
                <a:latin typeface="JetBrains Mono ExtraBold"/>
                <a:ea typeface="JetBrains Mono ExtraBold"/>
                <a:cs typeface="JetBrains Mono ExtraBold"/>
                <a:sym typeface="JetBrains Mono ExtraBold"/>
              </a:rPr>
              <a:t>3</a:t>
            </a:r>
            <a:endParaRPr sz="2400">
              <a:solidFill>
                <a:srgbClr val="191919"/>
              </a:solidFill>
              <a:latin typeface="JetBrains Mono ExtraBold"/>
              <a:ea typeface="JetBrains Mono ExtraBold"/>
              <a:cs typeface="JetBrains Mono ExtraBold"/>
              <a:sym typeface="JetBrains Mono ExtraBold"/>
            </a:endParaRPr>
          </a:p>
        </p:txBody>
      </p:sp>
      <p:pic>
        <p:nvPicPr>
          <p:cNvPr id="528" name="Google Shape;528;p54"/>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29" name="Google Shape;529;p54"/>
          <p:cNvSpPr txBox="1"/>
          <p:nvPr/>
        </p:nvSpPr>
        <p:spPr>
          <a:xfrm>
            <a:off x="2257975" y="49314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300 Bq/m</a:t>
            </a:r>
            <a:r>
              <a:rPr lang="en-CA" sz="2400" baseline="30000">
                <a:solidFill>
                  <a:schemeClr val="dk1"/>
                </a:solidFill>
                <a:latin typeface="JetBrains Mono"/>
                <a:ea typeface="JetBrains Mono"/>
                <a:cs typeface="JetBrains Mono"/>
                <a:sym typeface="JetBrains Mono"/>
              </a:rPr>
              <a:t>3</a:t>
            </a:r>
            <a:endParaRPr sz="2400">
              <a:solidFill>
                <a:srgbClr val="191919"/>
              </a:solidFill>
              <a:latin typeface="JetBrains Mono"/>
              <a:ea typeface="JetBrains Mono"/>
              <a:cs typeface="JetBrains Mono"/>
              <a:sym typeface="JetBrains Mono"/>
            </a:endParaRPr>
          </a:p>
        </p:txBody>
      </p:sp>
      <p:pic>
        <p:nvPicPr>
          <p:cNvPr id="530" name="Google Shape;530;p54"/>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31" name="Google Shape;531;p54"/>
          <p:cNvSpPr txBox="1"/>
          <p:nvPr/>
        </p:nvSpPr>
        <p:spPr>
          <a:xfrm>
            <a:off x="6752075" y="49172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400 Bq/m</a:t>
            </a:r>
            <a:r>
              <a:rPr lang="en-CA" sz="2400" baseline="30000">
                <a:solidFill>
                  <a:schemeClr val="dk1"/>
                </a:solidFill>
                <a:latin typeface="JetBrains Mono"/>
                <a:ea typeface="JetBrains Mono"/>
                <a:cs typeface="JetBrains Mono"/>
                <a:sym typeface="JetBrains Mono"/>
              </a:rPr>
              <a:t>3</a:t>
            </a:r>
            <a:endParaRPr sz="2100">
              <a:solidFill>
                <a:srgbClr val="191919"/>
              </a:solidFill>
              <a:latin typeface="JetBrains Mono"/>
              <a:ea typeface="JetBrains Mono"/>
              <a:cs typeface="JetBrains Mono"/>
              <a:sym typeface="JetBrains Mono"/>
            </a:endParaRPr>
          </a:p>
        </p:txBody>
      </p:sp>
      <p:pic>
        <p:nvPicPr>
          <p:cNvPr id="532" name="Google Shape;532;p54"/>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39F5D1E2-051B-A1F0-0DD8-ECD733A9BADB}"/>
              </a:ext>
            </a:extLst>
          </p:cNvPr>
          <p:cNvPicPr preferRelativeResize="0"/>
          <p:nvPr/>
        </p:nvPicPr>
        <p:blipFill>
          <a:blip r:embed="rId5">
            <a:alphaModFix/>
            <a:duotone>
              <a:schemeClr val="accent6">
                <a:shade val="45000"/>
                <a:satMod val="135000"/>
              </a:schemeClr>
              <a:prstClr val="white"/>
            </a:duotone>
          </a:blip>
          <a:stretch>
            <a:fillRect/>
          </a:stretch>
        </p:blipFill>
        <p:spPr>
          <a:xfrm>
            <a:off x="9243306" y="2920225"/>
            <a:ext cx="778761" cy="5087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55"/>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7. Bq stands for Becquerel, which measures what?</a:t>
            </a:r>
            <a:endParaRPr b="1">
              <a:latin typeface="JetBrains Mono"/>
              <a:ea typeface="JetBrains Mono"/>
              <a:cs typeface="JetBrains Mono"/>
              <a:sym typeface="JetBrains Mono"/>
            </a:endParaRPr>
          </a:p>
        </p:txBody>
      </p:sp>
      <p:pic>
        <p:nvPicPr>
          <p:cNvPr id="540" name="Google Shape;540;p55"/>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41" name="Google Shape;541;p55"/>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Radio Waves</a:t>
            </a:r>
            <a:endParaRPr sz="2400" dirty="0">
              <a:solidFill>
                <a:schemeClr val="dk1"/>
              </a:solidFill>
              <a:latin typeface="JetBrains Mono"/>
              <a:ea typeface="JetBrains Mono"/>
              <a:cs typeface="JetBrains Mono"/>
              <a:sym typeface="JetBrains Mono"/>
            </a:endParaRPr>
          </a:p>
        </p:txBody>
      </p:sp>
      <p:pic>
        <p:nvPicPr>
          <p:cNvPr id="542" name="Google Shape;542;p55"/>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43" name="Google Shape;543;p55"/>
          <p:cNvSpPr txBox="1"/>
          <p:nvPr/>
        </p:nvSpPr>
        <p:spPr>
          <a:xfrm>
            <a:off x="67018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Radon Concentration</a:t>
            </a:r>
            <a:endParaRPr sz="2400">
              <a:solidFill>
                <a:srgbClr val="191919"/>
              </a:solidFill>
              <a:latin typeface="JetBrains Mono"/>
              <a:ea typeface="JetBrains Mono"/>
              <a:cs typeface="JetBrains Mono"/>
              <a:sym typeface="JetBrains Mono"/>
            </a:endParaRPr>
          </a:p>
        </p:txBody>
      </p:sp>
      <p:pic>
        <p:nvPicPr>
          <p:cNvPr id="544" name="Google Shape;544;p55"/>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45" name="Google Shape;545;p55"/>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Oxygen Deficiency</a:t>
            </a:r>
            <a:endParaRPr sz="2400">
              <a:solidFill>
                <a:srgbClr val="191919"/>
              </a:solidFill>
              <a:latin typeface="JetBrains Mono"/>
              <a:ea typeface="JetBrains Mono"/>
              <a:cs typeface="JetBrains Mono"/>
              <a:sym typeface="JetBrains Mono"/>
            </a:endParaRPr>
          </a:p>
        </p:txBody>
      </p:sp>
      <p:pic>
        <p:nvPicPr>
          <p:cNvPr id="546" name="Google Shape;546;p55"/>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47" name="Google Shape;547;p55"/>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Radioactive Decay</a:t>
            </a:r>
            <a:endParaRPr sz="2100">
              <a:solidFill>
                <a:srgbClr val="191919"/>
              </a:solidFill>
              <a:latin typeface="JetBrains Mono"/>
              <a:ea typeface="JetBrains Mono"/>
              <a:cs typeface="JetBrains Mono"/>
              <a:sym typeface="JetBrains Mono"/>
            </a:endParaRPr>
          </a:p>
        </p:txBody>
      </p:sp>
      <p:pic>
        <p:nvPicPr>
          <p:cNvPr id="548" name="Google Shape;548;p55"/>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6"/>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7. Bq stands for Becquerel, which measures what?</a:t>
            </a:r>
            <a:endParaRPr b="1">
              <a:latin typeface="JetBrains Mono"/>
              <a:ea typeface="JetBrains Mono"/>
              <a:cs typeface="JetBrains Mono"/>
              <a:sym typeface="JetBrains Mono"/>
            </a:endParaRPr>
          </a:p>
        </p:txBody>
      </p:sp>
      <p:pic>
        <p:nvPicPr>
          <p:cNvPr id="555" name="Google Shape;555;p56"/>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56" name="Google Shape;556;p56"/>
          <p:cNvSpPr txBox="1"/>
          <p:nvPr/>
        </p:nvSpPr>
        <p:spPr>
          <a:xfrm>
            <a:off x="2433275" y="30389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Radio Waves</a:t>
            </a:r>
            <a:endParaRPr sz="2400" dirty="0">
              <a:solidFill>
                <a:schemeClr val="dk1"/>
              </a:solidFill>
              <a:latin typeface="JetBrains Mono"/>
              <a:ea typeface="JetBrains Mono"/>
              <a:cs typeface="JetBrains Mono"/>
              <a:sym typeface="JetBrains Mono"/>
            </a:endParaRPr>
          </a:p>
        </p:txBody>
      </p:sp>
      <p:pic>
        <p:nvPicPr>
          <p:cNvPr id="557" name="Google Shape;557;p56"/>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58" name="Google Shape;558;p56"/>
          <p:cNvSpPr txBox="1"/>
          <p:nvPr/>
        </p:nvSpPr>
        <p:spPr>
          <a:xfrm>
            <a:off x="67018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Radon Concentration</a:t>
            </a:r>
            <a:endParaRPr sz="2400">
              <a:solidFill>
                <a:srgbClr val="191919"/>
              </a:solidFill>
              <a:latin typeface="JetBrains Mono"/>
              <a:ea typeface="JetBrains Mono"/>
              <a:cs typeface="JetBrains Mono"/>
              <a:sym typeface="JetBrains Mono"/>
            </a:endParaRPr>
          </a:p>
        </p:txBody>
      </p:sp>
      <p:pic>
        <p:nvPicPr>
          <p:cNvPr id="559" name="Google Shape;559;p56"/>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60" name="Google Shape;560;p56"/>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Oxygen Deficiency</a:t>
            </a:r>
            <a:endParaRPr sz="2400">
              <a:solidFill>
                <a:srgbClr val="191919"/>
              </a:solidFill>
              <a:latin typeface="JetBrains Mono"/>
              <a:ea typeface="JetBrains Mono"/>
              <a:cs typeface="JetBrains Mono"/>
              <a:sym typeface="JetBrains Mono"/>
            </a:endParaRPr>
          </a:p>
        </p:txBody>
      </p:sp>
      <p:pic>
        <p:nvPicPr>
          <p:cNvPr id="561" name="Google Shape;561;p56"/>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62" name="Google Shape;562;p56"/>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ExtraBold"/>
                <a:ea typeface="JetBrains Mono ExtraBold"/>
                <a:cs typeface="JetBrains Mono ExtraBold"/>
                <a:sym typeface="JetBrains Mono ExtraBold"/>
              </a:rPr>
              <a:t>D. </a:t>
            </a:r>
            <a:r>
              <a:rPr lang="en-CA" sz="2400">
                <a:solidFill>
                  <a:schemeClr val="dk1"/>
                </a:solidFill>
                <a:latin typeface="JetBrains Mono ExtraBold"/>
                <a:ea typeface="JetBrains Mono ExtraBold"/>
                <a:cs typeface="JetBrains Mono ExtraBold"/>
                <a:sym typeface="JetBrains Mono ExtraBold"/>
              </a:rPr>
              <a:t>Radioactive Decay</a:t>
            </a:r>
            <a:endParaRPr sz="2100">
              <a:solidFill>
                <a:srgbClr val="191919"/>
              </a:solidFill>
              <a:latin typeface="JetBrains Mono ExtraBold"/>
              <a:ea typeface="JetBrains Mono ExtraBold"/>
              <a:cs typeface="JetBrains Mono ExtraBold"/>
              <a:sym typeface="JetBrains Mono ExtraBold"/>
            </a:endParaRPr>
          </a:p>
        </p:txBody>
      </p:sp>
      <p:pic>
        <p:nvPicPr>
          <p:cNvPr id="563" name="Google Shape;563;p56"/>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9C0D927D-E811-9DAE-9C32-B8D87802E383}"/>
              </a:ext>
            </a:extLst>
          </p:cNvPr>
          <p:cNvPicPr preferRelativeResize="0"/>
          <p:nvPr/>
        </p:nvPicPr>
        <p:blipFill>
          <a:blip r:embed="rId5">
            <a:alphaModFix/>
            <a:duotone>
              <a:schemeClr val="accent6">
                <a:shade val="45000"/>
                <a:satMod val="135000"/>
              </a:schemeClr>
              <a:prstClr val="white"/>
            </a:duotone>
          </a:blip>
          <a:stretch>
            <a:fillRect/>
          </a:stretch>
        </p:blipFill>
        <p:spPr>
          <a:xfrm>
            <a:off x="9294263" y="5109496"/>
            <a:ext cx="778761" cy="5087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57"/>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8. Radon mitigation means…</a:t>
            </a:r>
            <a:endParaRPr b="1">
              <a:latin typeface="JetBrains Mono"/>
              <a:ea typeface="JetBrains Mono"/>
              <a:cs typeface="JetBrains Mono"/>
              <a:sym typeface="JetBrains Mono"/>
            </a:endParaRPr>
          </a:p>
        </p:txBody>
      </p:sp>
      <p:pic>
        <p:nvPicPr>
          <p:cNvPr id="571" name="Google Shape;571;p57"/>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72" name="Google Shape;572;p57"/>
          <p:cNvSpPr txBox="1"/>
          <p:nvPr/>
        </p:nvSpPr>
        <p:spPr>
          <a:xfrm>
            <a:off x="24332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Reducing concentrations of radon</a:t>
            </a:r>
            <a:endParaRPr sz="2400" dirty="0">
              <a:solidFill>
                <a:schemeClr val="dk1"/>
              </a:solidFill>
              <a:latin typeface="JetBrains Mono"/>
              <a:ea typeface="JetBrains Mono"/>
              <a:cs typeface="JetBrains Mono"/>
              <a:sym typeface="JetBrains Mono"/>
            </a:endParaRPr>
          </a:p>
        </p:txBody>
      </p:sp>
      <p:pic>
        <p:nvPicPr>
          <p:cNvPr id="573" name="Google Shape;573;p57"/>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74" name="Google Shape;574;p57"/>
          <p:cNvSpPr txBox="1"/>
          <p:nvPr/>
        </p:nvSpPr>
        <p:spPr>
          <a:xfrm>
            <a:off x="67018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Household upgrades</a:t>
            </a:r>
            <a:endParaRPr sz="2400">
              <a:solidFill>
                <a:srgbClr val="191919"/>
              </a:solidFill>
              <a:latin typeface="JetBrains Mono"/>
              <a:ea typeface="JetBrains Mono"/>
              <a:cs typeface="JetBrains Mono"/>
              <a:sym typeface="JetBrains Mono"/>
            </a:endParaRPr>
          </a:p>
        </p:txBody>
      </p:sp>
      <p:pic>
        <p:nvPicPr>
          <p:cNvPr id="575" name="Google Shape;575;p57"/>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76" name="Google Shape;576;p57"/>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Removing radon completely</a:t>
            </a:r>
            <a:endParaRPr sz="2400">
              <a:solidFill>
                <a:srgbClr val="191919"/>
              </a:solidFill>
              <a:latin typeface="JetBrains Mono"/>
              <a:ea typeface="JetBrains Mono"/>
              <a:cs typeface="JetBrains Mono"/>
              <a:sym typeface="JetBrains Mono"/>
            </a:endParaRPr>
          </a:p>
        </p:txBody>
      </p:sp>
      <p:pic>
        <p:nvPicPr>
          <p:cNvPr id="577" name="Google Shape;577;p57"/>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78" name="Google Shape;578;p57"/>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Ventilation installation</a:t>
            </a:r>
            <a:endParaRPr sz="2100">
              <a:solidFill>
                <a:srgbClr val="191919"/>
              </a:solidFill>
              <a:latin typeface="JetBrains Mono"/>
              <a:ea typeface="JetBrains Mono"/>
              <a:cs typeface="JetBrains Mono"/>
              <a:sym typeface="JetBrains Mono"/>
            </a:endParaRPr>
          </a:p>
        </p:txBody>
      </p:sp>
      <p:pic>
        <p:nvPicPr>
          <p:cNvPr id="579" name="Google Shape;579;p57"/>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8"/>
          <p:cNvSpPr txBox="1">
            <a:spLocks noGrp="1"/>
          </p:cNvSpPr>
          <p:nvPr>
            <p:ph type="title"/>
          </p:nvPr>
        </p:nvSpPr>
        <p:spPr>
          <a:xfrm>
            <a:off x="2001350" y="746125"/>
            <a:ext cx="8472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b="1">
                <a:latin typeface="JetBrains Mono"/>
                <a:ea typeface="JetBrains Mono"/>
                <a:cs typeface="JetBrains Mono"/>
                <a:sym typeface="JetBrains Mono"/>
              </a:rPr>
              <a:t>8. Radon mitigation means…</a:t>
            </a:r>
            <a:endParaRPr b="1">
              <a:latin typeface="JetBrains Mono"/>
              <a:ea typeface="JetBrains Mono"/>
              <a:cs typeface="JetBrains Mono"/>
              <a:sym typeface="JetBrains Mono"/>
            </a:endParaRPr>
          </a:p>
        </p:txBody>
      </p:sp>
      <p:pic>
        <p:nvPicPr>
          <p:cNvPr id="586" name="Google Shape;586;p58"/>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587" name="Google Shape;587;p58"/>
          <p:cNvSpPr txBox="1"/>
          <p:nvPr/>
        </p:nvSpPr>
        <p:spPr>
          <a:xfrm>
            <a:off x="24332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ExtraBold"/>
              <a:buAutoNum type="alphaUcPeriod"/>
            </a:pPr>
            <a:r>
              <a:rPr lang="en-CA" sz="2400" dirty="0">
                <a:solidFill>
                  <a:schemeClr val="dk1"/>
                </a:solidFill>
                <a:latin typeface="JetBrains Mono ExtraBold"/>
                <a:ea typeface="JetBrains Mono ExtraBold"/>
                <a:cs typeface="JetBrains Mono ExtraBold"/>
                <a:sym typeface="JetBrains Mono ExtraBold"/>
              </a:rPr>
              <a:t> Reducing concentrations of radon</a:t>
            </a:r>
            <a:endParaRPr sz="2400" dirty="0">
              <a:solidFill>
                <a:schemeClr val="dk1"/>
              </a:solidFill>
              <a:latin typeface="JetBrains Mono ExtraBold"/>
              <a:ea typeface="JetBrains Mono ExtraBold"/>
              <a:cs typeface="JetBrains Mono ExtraBold"/>
              <a:sym typeface="JetBrains Mono ExtraBold"/>
            </a:endParaRPr>
          </a:p>
        </p:txBody>
      </p:sp>
      <p:pic>
        <p:nvPicPr>
          <p:cNvPr id="588" name="Google Shape;588;p58"/>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589" name="Google Shape;589;p58"/>
          <p:cNvSpPr txBox="1"/>
          <p:nvPr/>
        </p:nvSpPr>
        <p:spPr>
          <a:xfrm>
            <a:off x="67018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a:t>
            </a:r>
            <a:r>
              <a:rPr lang="en-CA" sz="2400">
                <a:solidFill>
                  <a:schemeClr val="dk1"/>
                </a:solidFill>
                <a:latin typeface="JetBrains Mono"/>
                <a:ea typeface="JetBrains Mono"/>
                <a:cs typeface="JetBrains Mono"/>
                <a:sym typeface="JetBrains Mono"/>
              </a:rPr>
              <a:t>Household upgrades</a:t>
            </a:r>
            <a:endParaRPr sz="2400">
              <a:solidFill>
                <a:srgbClr val="191919"/>
              </a:solidFill>
              <a:latin typeface="JetBrains Mono"/>
              <a:ea typeface="JetBrains Mono"/>
              <a:cs typeface="JetBrains Mono"/>
              <a:sym typeface="JetBrains Mono"/>
            </a:endParaRPr>
          </a:p>
        </p:txBody>
      </p:sp>
      <p:pic>
        <p:nvPicPr>
          <p:cNvPr id="590" name="Google Shape;590;p58"/>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591" name="Google Shape;591;p58"/>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Removing radon completely</a:t>
            </a:r>
            <a:endParaRPr sz="2400">
              <a:solidFill>
                <a:srgbClr val="191919"/>
              </a:solidFill>
              <a:latin typeface="JetBrains Mono"/>
              <a:ea typeface="JetBrains Mono"/>
              <a:cs typeface="JetBrains Mono"/>
              <a:sym typeface="JetBrains Mono"/>
            </a:endParaRPr>
          </a:p>
        </p:txBody>
      </p:sp>
      <p:pic>
        <p:nvPicPr>
          <p:cNvPr id="592" name="Google Shape;592;p58"/>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593" name="Google Shape;593;p58"/>
          <p:cNvSpPr txBox="1"/>
          <p:nvPr/>
        </p:nvSpPr>
        <p:spPr>
          <a:xfrm>
            <a:off x="6752075" y="4764850"/>
            <a:ext cx="3106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D. </a:t>
            </a:r>
            <a:r>
              <a:rPr lang="en-CA" sz="2400">
                <a:solidFill>
                  <a:schemeClr val="dk1"/>
                </a:solidFill>
                <a:latin typeface="JetBrains Mono"/>
                <a:ea typeface="JetBrains Mono"/>
                <a:cs typeface="JetBrains Mono"/>
                <a:sym typeface="JetBrains Mono"/>
              </a:rPr>
              <a:t>Ventilation installation</a:t>
            </a:r>
            <a:endParaRPr sz="2100">
              <a:solidFill>
                <a:srgbClr val="191919"/>
              </a:solidFill>
              <a:latin typeface="JetBrains Mono"/>
              <a:ea typeface="JetBrains Mono"/>
              <a:cs typeface="JetBrains Mono"/>
              <a:sym typeface="JetBrains Mono"/>
            </a:endParaRPr>
          </a:p>
        </p:txBody>
      </p:sp>
      <p:pic>
        <p:nvPicPr>
          <p:cNvPr id="594" name="Google Shape;594;p58"/>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4" name="Google Shape;378;p44">
            <a:extLst>
              <a:ext uri="{FF2B5EF4-FFF2-40B4-BE49-F238E27FC236}">
                <a16:creationId xmlns:a16="http://schemas.microsoft.com/office/drawing/2014/main" id="{DD444D5F-11CA-6CA7-54D8-BA094D1BEF00}"/>
              </a:ext>
            </a:extLst>
          </p:cNvPr>
          <p:cNvPicPr preferRelativeResize="0"/>
          <p:nvPr/>
        </p:nvPicPr>
        <p:blipFill>
          <a:blip r:embed="rId5">
            <a:alphaModFix/>
            <a:duotone>
              <a:schemeClr val="accent6">
                <a:shade val="45000"/>
                <a:satMod val="135000"/>
              </a:schemeClr>
              <a:prstClr val="white"/>
            </a:duotone>
          </a:blip>
          <a:stretch>
            <a:fillRect/>
          </a:stretch>
        </p:blipFill>
        <p:spPr>
          <a:xfrm>
            <a:off x="5106044" y="2763402"/>
            <a:ext cx="778761" cy="5087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59"/>
          <p:cNvSpPr txBox="1">
            <a:spLocks noGrp="1"/>
          </p:cNvSpPr>
          <p:nvPr>
            <p:ph type="title"/>
          </p:nvPr>
        </p:nvSpPr>
        <p:spPr>
          <a:xfrm>
            <a:off x="2001350" y="10509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9. Radon enters buildings due to a differential air difference.</a:t>
            </a:r>
            <a:endParaRPr b="1">
              <a:latin typeface="JetBrains Mono"/>
              <a:ea typeface="JetBrains Mono"/>
              <a:cs typeface="JetBrains Mono"/>
              <a:sym typeface="JetBrains Mono"/>
            </a:endParaRPr>
          </a:p>
          <a:p>
            <a:pPr marL="0" lvl="0" indent="0" algn="ctr" rtl="0">
              <a:lnSpc>
                <a:spcPct val="90000"/>
              </a:lnSpc>
              <a:spcBef>
                <a:spcPts val="0"/>
              </a:spcBef>
              <a:spcAft>
                <a:spcPts val="0"/>
              </a:spcAft>
              <a:buClr>
                <a:schemeClr val="dk1"/>
              </a:buClr>
              <a:buSzPct val="118918"/>
              <a:buFont typeface="Play"/>
              <a:buNone/>
            </a:pPr>
            <a:endParaRPr b="1">
              <a:latin typeface="JetBrains Mono"/>
              <a:ea typeface="JetBrains Mono"/>
              <a:cs typeface="JetBrains Mono"/>
              <a:sym typeface="JetBrains Mono"/>
            </a:endParaRPr>
          </a:p>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Pick which applies.</a:t>
            </a:r>
            <a:endParaRPr b="1">
              <a:latin typeface="JetBrains Mono"/>
              <a:ea typeface="JetBrains Mono"/>
              <a:cs typeface="JetBrains Mono"/>
              <a:sym typeface="JetBrains Mono"/>
            </a:endParaRPr>
          </a:p>
        </p:txBody>
      </p:sp>
      <p:pic>
        <p:nvPicPr>
          <p:cNvPr id="602" name="Google Shape;602;p59"/>
          <p:cNvPicPr preferRelativeResize="0"/>
          <p:nvPr/>
        </p:nvPicPr>
        <p:blipFill>
          <a:blip r:embed="rId3">
            <a:alphaModFix/>
          </a:blip>
          <a:stretch>
            <a:fillRect/>
          </a:stretch>
        </p:blipFill>
        <p:spPr>
          <a:xfrm>
            <a:off x="2162023" y="3157680"/>
            <a:ext cx="3805062" cy="1508337"/>
          </a:xfrm>
          <a:prstGeom prst="rect">
            <a:avLst/>
          </a:prstGeom>
          <a:noFill/>
          <a:ln>
            <a:noFill/>
          </a:ln>
        </p:spPr>
      </p:pic>
      <p:sp>
        <p:nvSpPr>
          <p:cNvPr id="603" name="Google Shape;603;p59"/>
          <p:cNvSpPr txBox="1"/>
          <p:nvPr/>
        </p:nvSpPr>
        <p:spPr>
          <a:xfrm>
            <a:off x="2371775" y="3373800"/>
            <a:ext cx="3360300" cy="9996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1600"/>
              </a:spcAft>
              <a:buClr>
                <a:schemeClr val="dk1"/>
              </a:buClr>
              <a:buSzPts val="1800"/>
              <a:buFont typeface="JetBrains Mono"/>
              <a:buAutoNum type="alphaUcPeriod"/>
            </a:pPr>
            <a:r>
              <a:rPr lang="en-CA" sz="1800">
                <a:solidFill>
                  <a:schemeClr val="dk1"/>
                </a:solidFill>
                <a:latin typeface="JetBrains Mono"/>
                <a:ea typeface="JetBrains Mono"/>
                <a:cs typeface="JetBrains Mono"/>
                <a:sym typeface="JetBrains Mono"/>
              </a:rPr>
              <a:t>The air pressure in your home is lower than the ground</a:t>
            </a:r>
            <a:endParaRPr sz="1800">
              <a:solidFill>
                <a:schemeClr val="dk1"/>
              </a:solidFill>
              <a:latin typeface="JetBrains Mono"/>
              <a:ea typeface="JetBrains Mono"/>
              <a:cs typeface="JetBrains Mono"/>
              <a:sym typeface="JetBrains Mono"/>
            </a:endParaRPr>
          </a:p>
        </p:txBody>
      </p:sp>
      <p:pic>
        <p:nvPicPr>
          <p:cNvPr id="604" name="Google Shape;604;p59"/>
          <p:cNvPicPr preferRelativeResize="0"/>
          <p:nvPr/>
        </p:nvPicPr>
        <p:blipFill>
          <a:blip r:embed="rId3">
            <a:alphaModFix/>
          </a:blip>
          <a:stretch>
            <a:fillRect/>
          </a:stretch>
        </p:blipFill>
        <p:spPr>
          <a:xfrm>
            <a:off x="6224905" y="3157680"/>
            <a:ext cx="3805062" cy="1508337"/>
          </a:xfrm>
          <a:prstGeom prst="rect">
            <a:avLst/>
          </a:prstGeom>
          <a:noFill/>
          <a:ln>
            <a:noFill/>
          </a:ln>
        </p:spPr>
      </p:pic>
      <p:sp>
        <p:nvSpPr>
          <p:cNvPr id="605" name="Google Shape;605;p59"/>
          <p:cNvSpPr txBox="1"/>
          <p:nvPr/>
        </p:nvSpPr>
        <p:spPr>
          <a:xfrm>
            <a:off x="6552299" y="3297600"/>
            <a:ext cx="33603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a:solidFill>
                  <a:srgbClr val="191919"/>
                </a:solidFill>
                <a:latin typeface="JetBrains Mono"/>
                <a:ea typeface="JetBrains Mono"/>
                <a:cs typeface="JetBrains Mono"/>
                <a:sym typeface="JetBrains Mono"/>
              </a:rPr>
              <a:t>B. </a:t>
            </a:r>
            <a:r>
              <a:rPr lang="en-CA" sz="1800">
                <a:solidFill>
                  <a:schemeClr val="dk1"/>
                </a:solidFill>
                <a:latin typeface="JetBrains Mono"/>
                <a:ea typeface="JetBrains Mono"/>
                <a:cs typeface="JetBrains Mono"/>
                <a:sym typeface="JetBrains Mono"/>
              </a:rPr>
              <a:t>The air pressure in your home is higher than the ground</a:t>
            </a:r>
            <a:endParaRPr sz="1800">
              <a:solidFill>
                <a:srgbClr val="191919"/>
              </a:solidFill>
              <a:latin typeface="JetBrains Mono"/>
              <a:ea typeface="JetBrains Mono"/>
              <a:cs typeface="JetBrains Mono"/>
              <a:sym typeface="JetBrains Mono"/>
            </a:endParaRPr>
          </a:p>
        </p:txBody>
      </p:sp>
      <p:pic>
        <p:nvPicPr>
          <p:cNvPr id="606" name="Google Shape;606;p59"/>
          <p:cNvPicPr preferRelativeResize="0"/>
          <p:nvPr/>
        </p:nvPicPr>
        <p:blipFill>
          <a:blip r:embed="rId3">
            <a:alphaModFix/>
          </a:blip>
          <a:stretch>
            <a:fillRect/>
          </a:stretch>
        </p:blipFill>
        <p:spPr>
          <a:xfrm>
            <a:off x="4193473" y="4918155"/>
            <a:ext cx="3805062" cy="1508337"/>
          </a:xfrm>
          <a:prstGeom prst="rect">
            <a:avLst/>
          </a:prstGeom>
          <a:noFill/>
          <a:ln>
            <a:noFill/>
          </a:ln>
        </p:spPr>
      </p:pic>
      <p:sp>
        <p:nvSpPr>
          <p:cNvPr id="607" name="Google Shape;607;p59"/>
          <p:cNvSpPr txBox="1"/>
          <p:nvPr/>
        </p:nvSpPr>
        <p:spPr>
          <a:xfrm>
            <a:off x="4444675" y="5134275"/>
            <a:ext cx="3292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a:solidFill>
                  <a:srgbClr val="191919"/>
                </a:solidFill>
                <a:latin typeface="JetBrains Mono"/>
                <a:ea typeface="JetBrains Mono"/>
                <a:cs typeface="JetBrains Mono"/>
                <a:sym typeface="JetBrains Mono"/>
              </a:rPr>
              <a:t>C. </a:t>
            </a:r>
            <a:r>
              <a:rPr lang="en-CA" sz="1800">
                <a:solidFill>
                  <a:schemeClr val="dk1"/>
                </a:solidFill>
                <a:latin typeface="JetBrains Mono"/>
                <a:ea typeface="JetBrains Mono"/>
                <a:cs typeface="JetBrains Mono"/>
                <a:sym typeface="JetBrains Mono"/>
              </a:rPr>
              <a:t>The air pressure in your home is the same as the ground</a:t>
            </a:r>
            <a:endParaRPr sz="1800">
              <a:solidFill>
                <a:srgbClr val="191919"/>
              </a:solidFill>
              <a:latin typeface="JetBrains Mono"/>
              <a:ea typeface="JetBrains Mono"/>
              <a:cs typeface="JetBrains Mono"/>
              <a:sym typeface="JetBrains Mono"/>
            </a:endParaRPr>
          </a:p>
        </p:txBody>
      </p:sp>
      <p:pic>
        <p:nvPicPr>
          <p:cNvPr id="608" name="Google Shape;608;p59"/>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60"/>
          <p:cNvSpPr txBox="1">
            <a:spLocks noGrp="1"/>
          </p:cNvSpPr>
          <p:nvPr>
            <p:ph type="title"/>
          </p:nvPr>
        </p:nvSpPr>
        <p:spPr>
          <a:xfrm>
            <a:off x="2001350" y="10509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9. Radon enters buildings due to a differential air difference.</a:t>
            </a:r>
            <a:endParaRPr b="1">
              <a:latin typeface="JetBrains Mono"/>
              <a:ea typeface="JetBrains Mono"/>
              <a:cs typeface="JetBrains Mono"/>
              <a:sym typeface="JetBrains Mono"/>
            </a:endParaRPr>
          </a:p>
          <a:p>
            <a:pPr marL="0" lvl="0" indent="0" algn="ctr" rtl="0">
              <a:lnSpc>
                <a:spcPct val="90000"/>
              </a:lnSpc>
              <a:spcBef>
                <a:spcPts val="0"/>
              </a:spcBef>
              <a:spcAft>
                <a:spcPts val="0"/>
              </a:spcAft>
              <a:buClr>
                <a:schemeClr val="dk1"/>
              </a:buClr>
              <a:buSzPct val="118918"/>
              <a:buFont typeface="Play"/>
              <a:buNone/>
            </a:pPr>
            <a:endParaRPr b="1">
              <a:latin typeface="JetBrains Mono"/>
              <a:ea typeface="JetBrains Mono"/>
              <a:cs typeface="JetBrains Mono"/>
              <a:sym typeface="JetBrains Mono"/>
            </a:endParaRPr>
          </a:p>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Pick which applies.</a:t>
            </a:r>
            <a:endParaRPr b="1">
              <a:latin typeface="JetBrains Mono"/>
              <a:ea typeface="JetBrains Mono"/>
              <a:cs typeface="JetBrains Mono"/>
              <a:sym typeface="JetBrains Mono"/>
            </a:endParaRPr>
          </a:p>
        </p:txBody>
      </p:sp>
      <p:pic>
        <p:nvPicPr>
          <p:cNvPr id="615" name="Google Shape;615;p60"/>
          <p:cNvPicPr preferRelativeResize="0"/>
          <p:nvPr/>
        </p:nvPicPr>
        <p:blipFill>
          <a:blip r:embed="rId3">
            <a:alphaModFix/>
          </a:blip>
          <a:stretch>
            <a:fillRect/>
          </a:stretch>
        </p:blipFill>
        <p:spPr>
          <a:xfrm>
            <a:off x="2162023" y="3157680"/>
            <a:ext cx="3805062" cy="1508337"/>
          </a:xfrm>
          <a:prstGeom prst="rect">
            <a:avLst/>
          </a:prstGeom>
          <a:noFill/>
          <a:ln>
            <a:noFill/>
          </a:ln>
        </p:spPr>
      </p:pic>
      <p:sp>
        <p:nvSpPr>
          <p:cNvPr id="616" name="Google Shape;616;p60"/>
          <p:cNvSpPr txBox="1"/>
          <p:nvPr/>
        </p:nvSpPr>
        <p:spPr>
          <a:xfrm>
            <a:off x="2371775" y="3373800"/>
            <a:ext cx="3360300" cy="999600"/>
          </a:xfrm>
          <a:prstGeom prst="rect">
            <a:avLst/>
          </a:prstGeom>
          <a:noFill/>
          <a:ln>
            <a:noFill/>
          </a:ln>
        </p:spPr>
        <p:txBody>
          <a:bodyPr spcFirstLastPara="1" wrap="square" lIns="91425" tIns="91425" rIns="91425" bIns="91425" anchor="t" anchorCtr="0">
            <a:noAutofit/>
          </a:bodyPr>
          <a:lstStyle/>
          <a:p>
            <a:pPr marL="457200" lvl="0" indent="-342900" algn="l" rtl="0">
              <a:lnSpc>
                <a:spcPct val="90000"/>
              </a:lnSpc>
              <a:spcBef>
                <a:spcPts val="0"/>
              </a:spcBef>
              <a:spcAft>
                <a:spcPts val="1600"/>
              </a:spcAft>
              <a:buClr>
                <a:schemeClr val="dk1"/>
              </a:buClr>
              <a:buSzPts val="1800"/>
              <a:buFont typeface="JetBrains Mono ExtraBold"/>
              <a:buAutoNum type="alphaUcPeriod"/>
            </a:pPr>
            <a:r>
              <a:rPr lang="en-CA" sz="1800">
                <a:solidFill>
                  <a:schemeClr val="dk1"/>
                </a:solidFill>
                <a:latin typeface="JetBrains Mono ExtraBold"/>
                <a:ea typeface="JetBrains Mono ExtraBold"/>
                <a:cs typeface="JetBrains Mono ExtraBold"/>
                <a:sym typeface="JetBrains Mono ExtraBold"/>
              </a:rPr>
              <a:t>The air pressure in your home is lower than the ground</a:t>
            </a:r>
            <a:endParaRPr sz="1800">
              <a:solidFill>
                <a:schemeClr val="dk1"/>
              </a:solidFill>
              <a:latin typeface="JetBrains Mono ExtraBold"/>
              <a:ea typeface="JetBrains Mono ExtraBold"/>
              <a:cs typeface="JetBrains Mono ExtraBold"/>
              <a:sym typeface="JetBrains Mono ExtraBold"/>
            </a:endParaRPr>
          </a:p>
        </p:txBody>
      </p:sp>
      <p:pic>
        <p:nvPicPr>
          <p:cNvPr id="617" name="Google Shape;617;p60"/>
          <p:cNvPicPr preferRelativeResize="0"/>
          <p:nvPr/>
        </p:nvPicPr>
        <p:blipFill>
          <a:blip r:embed="rId3">
            <a:alphaModFix/>
          </a:blip>
          <a:stretch>
            <a:fillRect/>
          </a:stretch>
        </p:blipFill>
        <p:spPr>
          <a:xfrm>
            <a:off x="6224905" y="3157680"/>
            <a:ext cx="3805062" cy="1508337"/>
          </a:xfrm>
          <a:prstGeom prst="rect">
            <a:avLst/>
          </a:prstGeom>
          <a:noFill/>
          <a:ln>
            <a:noFill/>
          </a:ln>
        </p:spPr>
      </p:pic>
      <p:sp>
        <p:nvSpPr>
          <p:cNvPr id="618" name="Google Shape;618;p60"/>
          <p:cNvSpPr txBox="1"/>
          <p:nvPr/>
        </p:nvSpPr>
        <p:spPr>
          <a:xfrm>
            <a:off x="6552299" y="3297600"/>
            <a:ext cx="33603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a:solidFill>
                  <a:srgbClr val="191919"/>
                </a:solidFill>
                <a:latin typeface="JetBrains Mono"/>
                <a:ea typeface="JetBrains Mono"/>
                <a:cs typeface="JetBrains Mono"/>
                <a:sym typeface="JetBrains Mono"/>
              </a:rPr>
              <a:t>B. </a:t>
            </a:r>
            <a:r>
              <a:rPr lang="en-CA" sz="1800">
                <a:solidFill>
                  <a:schemeClr val="dk1"/>
                </a:solidFill>
                <a:latin typeface="JetBrains Mono"/>
                <a:ea typeface="JetBrains Mono"/>
                <a:cs typeface="JetBrains Mono"/>
                <a:sym typeface="JetBrains Mono"/>
              </a:rPr>
              <a:t>The air pressure in your home is higher than the ground</a:t>
            </a:r>
            <a:endParaRPr sz="1800">
              <a:solidFill>
                <a:srgbClr val="191919"/>
              </a:solidFill>
              <a:latin typeface="JetBrains Mono"/>
              <a:ea typeface="JetBrains Mono"/>
              <a:cs typeface="JetBrains Mono"/>
              <a:sym typeface="JetBrains Mono"/>
            </a:endParaRPr>
          </a:p>
        </p:txBody>
      </p:sp>
      <p:pic>
        <p:nvPicPr>
          <p:cNvPr id="619" name="Google Shape;619;p60"/>
          <p:cNvPicPr preferRelativeResize="0"/>
          <p:nvPr/>
        </p:nvPicPr>
        <p:blipFill>
          <a:blip r:embed="rId3">
            <a:alphaModFix/>
          </a:blip>
          <a:stretch>
            <a:fillRect/>
          </a:stretch>
        </p:blipFill>
        <p:spPr>
          <a:xfrm>
            <a:off x="4193473" y="4918155"/>
            <a:ext cx="3805062" cy="1508337"/>
          </a:xfrm>
          <a:prstGeom prst="rect">
            <a:avLst/>
          </a:prstGeom>
          <a:noFill/>
          <a:ln>
            <a:noFill/>
          </a:ln>
        </p:spPr>
      </p:pic>
      <p:sp>
        <p:nvSpPr>
          <p:cNvPr id="620" name="Google Shape;620;p60"/>
          <p:cNvSpPr txBox="1"/>
          <p:nvPr/>
        </p:nvSpPr>
        <p:spPr>
          <a:xfrm>
            <a:off x="4444675" y="5134275"/>
            <a:ext cx="3292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800">
                <a:solidFill>
                  <a:srgbClr val="191919"/>
                </a:solidFill>
                <a:latin typeface="JetBrains Mono"/>
                <a:ea typeface="JetBrains Mono"/>
                <a:cs typeface="JetBrains Mono"/>
                <a:sym typeface="JetBrains Mono"/>
              </a:rPr>
              <a:t>C. </a:t>
            </a:r>
            <a:r>
              <a:rPr lang="en-CA" sz="1800">
                <a:solidFill>
                  <a:schemeClr val="dk1"/>
                </a:solidFill>
                <a:latin typeface="JetBrains Mono"/>
                <a:ea typeface="JetBrains Mono"/>
                <a:cs typeface="JetBrains Mono"/>
                <a:sym typeface="JetBrains Mono"/>
              </a:rPr>
              <a:t>The air pressure in your home is the same as the ground</a:t>
            </a:r>
            <a:endParaRPr sz="1800">
              <a:solidFill>
                <a:srgbClr val="191919"/>
              </a:solidFill>
              <a:latin typeface="JetBrains Mono"/>
              <a:ea typeface="JetBrains Mono"/>
              <a:cs typeface="JetBrains Mono"/>
              <a:sym typeface="JetBrains Mono"/>
            </a:endParaRPr>
          </a:p>
        </p:txBody>
      </p:sp>
      <p:pic>
        <p:nvPicPr>
          <p:cNvPr id="621" name="Google Shape;621;p60"/>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984C2066-3D45-F224-07D0-451A1DBE111E}"/>
              </a:ext>
            </a:extLst>
          </p:cNvPr>
          <p:cNvPicPr preferRelativeResize="0"/>
          <p:nvPr/>
        </p:nvPicPr>
        <p:blipFill>
          <a:blip r:embed="rId5">
            <a:alphaModFix/>
            <a:duotone>
              <a:schemeClr val="accent6">
                <a:shade val="45000"/>
                <a:satMod val="135000"/>
              </a:schemeClr>
              <a:prstClr val="white"/>
            </a:duotone>
          </a:blip>
          <a:stretch>
            <a:fillRect/>
          </a:stretch>
        </p:blipFill>
        <p:spPr>
          <a:xfrm>
            <a:off x="5446144" y="3756546"/>
            <a:ext cx="778761" cy="5087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61"/>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10. Which of these is NOT a task for a radon measurement professional? </a:t>
            </a:r>
            <a:endParaRPr b="1">
              <a:latin typeface="JetBrains Mono"/>
              <a:ea typeface="JetBrains Mono"/>
              <a:cs typeface="JetBrains Mono"/>
              <a:sym typeface="JetBrains Mono"/>
            </a:endParaRPr>
          </a:p>
        </p:txBody>
      </p:sp>
      <p:pic>
        <p:nvPicPr>
          <p:cNvPr id="629" name="Google Shape;629;p61"/>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30" name="Google Shape;630;p61"/>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a:buAutoNum type="alphaUcPeriod"/>
            </a:pPr>
            <a:r>
              <a:rPr lang="en-CA" sz="2400" dirty="0">
                <a:solidFill>
                  <a:schemeClr val="dk1"/>
                </a:solidFill>
                <a:latin typeface="JetBrains Mono"/>
                <a:ea typeface="JetBrains Mono"/>
                <a:cs typeface="JetBrains Mono"/>
                <a:sym typeface="JetBrains Mono"/>
              </a:rPr>
              <a:t> Installation of ventilation equipment</a:t>
            </a:r>
            <a:endParaRPr sz="2400" dirty="0">
              <a:solidFill>
                <a:schemeClr val="dk1"/>
              </a:solidFill>
              <a:latin typeface="JetBrains Mono"/>
              <a:ea typeface="JetBrains Mono"/>
              <a:cs typeface="JetBrains Mono"/>
              <a:sym typeface="JetBrains Mono"/>
            </a:endParaRPr>
          </a:p>
        </p:txBody>
      </p:sp>
      <p:pic>
        <p:nvPicPr>
          <p:cNvPr id="631" name="Google Shape;631;p61"/>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632" name="Google Shape;632;p61"/>
          <p:cNvSpPr txBox="1"/>
          <p:nvPr/>
        </p:nvSpPr>
        <p:spPr>
          <a:xfrm>
            <a:off x="67780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Interpret data results</a:t>
            </a:r>
            <a:endParaRPr sz="2400">
              <a:solidFill>
                <a:srgbClr val="191919"/>
              </a:solidFill>
              <a:latin typeface="JetBrains Mono"/>
              <a:ea typeface="JetBrains Mono"/>
              <a:cs typeface="JetBrains Mono"/>
              <a:sym typeface="JetBrains Mono"/>
            </a:endParaRPr>
          </a:p>
        </p:txBody>
      </p:sp>
      <p:pic>
        <p:nvPicPr>
          <p:cNvPr id="633" name="Google Shape;633;p61"/>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34" name="Google Shape;634;p61"/>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Test radon levels</a:t>
            </a:r>
            <a:endParaRPr sz="2400">
              <a:solidFill>
                <a:srgbClr val="191919"/>
              </a:solidFill>
              <a:latin typeface="JetBrains Mono"/>
              <a:ea typeface="JetBrains Mono"/>
              <a:cs typeface="JetBrains Mono"/>
              <a:sym typeface="JetBrains Mono"/>
            </a:endParaRPr>
          </a:p>
        </p:txBody>
      </p:sp>
      <p:pic>
        <p:nvPicPr>
          <p:cNvPr id="635" name="Google Shape;635;p61"/>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36" name="Google Shape;636;p61"/>
          <p:cNvSpPr txBox="1"/>
          <p:nvPr/>
        </p:nvSpPr>
        <p:spPr>
          <a:xfrm>
            <a:off x="6752075" y="4764850"/>
            <a:ext cx="35352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300">
                <a:solidFill>
                  <a:srgbClr val="191919"/>
                </a:solidFill>
                <a:latin typeface="JetBrains Mono"/>
                <a:ea typeface="JetBrains Mono"/>
                <a:cs typeface="JetBrains Mono"/>
                <a:sym typeface="JetBrains Mono"/>
              </a:rPr>
              <a:t>D. </a:t>
            </a:r>
            <a:r>
              <a:rPr lang="en-CA" sz="2300">
                <a:solidFill>
                  <a:schemeClr val="dk1"/>
                </a:solidFill>
                <a:latin typeface="JetBrains Mono"/>
                <a:ea typeface="JetBrains Mono"/>
                <a:cs typeface="JetBrains Mono"/>
                <a:sym typeface="JetBrains Mono"/>
              </a:rPr>
              <a:t>Create customer reports</a:t>
            </a:r>
            <a:endParaRPr sz="2000">
              <a:solidFill>
                <a:srgbClr val="191919"/>
              </a:solidFill>
              <a:latin typeface="JetBrains Mono"/>
              <a:ea typeface="JetBrains Mono"/>
              <a:cs typeface="JetBrains Mono"/>
              <a:sym typeface="JetBrains Mono"/>
            </a:endParaRPr>
          </a:p>
        </p:txBody>
      </p:sp>
      <p:pic>
        <p:nvPicPr>
          <p:cNvPr id="637" name="Google Shape;637;p61"/>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62"/>
          <p:cNvSpPr txBox="1">
            <a:spLocks noGrp="1"/>
          </p:cNvSpPr>
          <p:nvPr>
            <p:ph type="title"/>
          </p:nvPr>
        </p:nvSpPr>
        <p:spPr>
          <a:xfrm>
            <a:off x="2077550" y="822325"/>
            <a:ext cx="84726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10. Which of these is NOT a task for a radon measurement professional? </a:t>
            </a:r>
            <a:endParaRPr b="1">
              <a:latin typeface="JetBrains Mono"/>
              <a:ea typeface="JetBrains Mono"/>
              <a:cs typeface="JetBrains Mono"/>
              <a:sym typeface="JetBrains Mono"/>
            </a:endParaRPr>
          </a:p>
        </p:txBody>
      </p:sp>
      <p:pic>
        <p:nvPicPr>
          <p:cNvPr id="644" name="Google Shape;644;p62"/>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45" name="Google Shape;645;p62"/>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81000">
              <a:lnSpc>
                <a:spcPct val="90000"/>
              </a:lnSpc>
              <a:spcAft>
                <a:spcPts val="1600"/>
              </a:spcAft>
              <a:buClr>
                <a:schemeClr val="dk1"/>
              </a:buClr>
              <a:buSzPts val="2400"/>
              <a:buFont typeface="JetBrains Mono ExtraBold"/>
              <a:buAutoNum type="alphaUcPeriod"/>
            </a:pPr>
            <a:r>
              <a:rPr lang="en-CA" sz="2400" dirty="0">
                <a:solidFill>
                  <a:schemeClr val="dk1"/>
                </a:solidFill>
                <a:latin typeface="JetBrains Mono ExtraBold"/>
                <a:ea typeface="JetBrains Mono ExtraBold"/>
                <a:cs typeface="JetBrains Mono ExtraBold"/>
                <a:sym typeface="JetBrains Mono ExtraBold"/>
              </a:rPr>
              <a:t> Installation of ventilation equipment</a:t>
            </a:r>
            <a:endParaRPr sz="2400" dirty="0">
              <a:solidFill>
                <a:schemeClr val="dk1"/>
              </a:solidFill>
              <a:latin typeface="JetBrains Mono ExtraBold"/>
              <a:ea typeface="JetBrains Mono ExtraBold"/>
              <a:cs typeface="JetBrains Mono ExtraBold"/>
              <a:sym typeface="JetBrains Mono ExtraBold"/>
            </a:endParaRPr>
          </a:p>
        </p:txBody>
      </p:sp>
      <p:pic>
        <p:nvPicPr>
          <p:cNvPr id="646" name="Google Shape;646;p62"/>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647" name="Google Shape;647;p62"/>
          <p:cNvSpPr txBox="1"/>
          <p:nvPr/>
        </p:nvSpPr>
        <p:spPr>
          <a:xfrm>
            <a:off x="6778057" y="2886525"/>
            <a:ext cx="30138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B. Interpret data results</a:t>
            </a:r>
            <a:endParaRPr sz="2400">
              <a:solidFill>
                <a:srgbClr val="191919"/>
              </a:solidFill>
              <a:latin typeface="JetBrains Mono"/>
              <a:ea typeface="JetBrains Mono"/>
              <a:cs typeface="JetBrains Mono"/>
              <a:sym typeface="JetBrains Mono"/>
            </a:endParaRPr>
          </a:p>
        </p:txBody>
      </p:sp>
      <p:pic>
        <p:nvPicPr>
          <p:cNvPr id="648" name="Google Shape;648;p62"/>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49" name="Google Shape;649;p62"/>
          <p:cNvSpPr txBox="1"/>
          <p:nvPr/>
        </p:nvSpPr>
        <p:spPr>
          <a:xfrm>
            <a:off x="2257975" y="47790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400">
                <a:solidFill>
                  <a:srgbClr val="191919"/>
                </a:solidFill>
                <a:latin typeface="JetBrains Mono"/>
                <a:ea typeface="JetBrains Mono"/>
                <a:cs typeface="JetBrains Mono"/>
                <a:sym typeface="JetBrains Mono"/>
              </a:rPr>
              <a:t>C. </a:t>
            </a:r>
            <a:r>
              <a:rPr lang="en-CA" sz="2400">
                <a:solidFill>
                  <a:schemeClr val="dk1"/>
                </a:solidFill>
                <a:latin typeface="JetBrains Mono"/>
                <a:ea typeface="JetBrains Mono"/>
                <a:cs typeface="JetBrains Mono"/>
                <a:sym typeface="JetBrains Mono"/>
              </a:rPr>
              <a:t>Test radon levels</a:t>
            </a:r>
            <a:endParaRPr sz="2400">
              <a:solidFill>
                <a:srgbClr val="191919"/>
              </a:solidFill>
              <a:latin typeface="JetBrains Mono"/>
              <a:ea typeface="JetBrains Mono"/>
              <a:cs typeface="JetBrains Mono"/>
              <a:sym typeface="JetBrains Mono"/>
            </a:endParaRPr>
          </a:p>
        </p:txBody>
      </p:sp>
      <p:pic>
        <p:nvPicPr>
          <p:cNvPr id="650" name="Google Shape;650;p62"/>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51" name="Google Shape;651;p62"/>
          <p:cNvSpPr txBox="1"/>
          <p:nvPr/>
        </p:nvSpPr>
        <p:spPr>
          <a:xfrm>
            <a:off x="6752075" y="4764850"/>
            <a:ext cx="35352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300">
                <a:solidFill>
                  <a:srgbClr val="191919"/>
                </a:solidFill>
                <a:latin typeface="JetBrains Mono"/>
                <a:ea typeface="JetBrains Mono"/>
                <a:cs typeface="JetBrains Mono"/>
                <a:sym typeface="JetBrains Mono"/>
              </a:rPr>
              <a:t>D. </a:t>
            </a:r>
            <a:r>
              <a:rPr lang="en-CA" sz="2300">
                <a:solidFill>
                  <a:schemeClr val="dk1"/>
                </a:solidFill>
                <a:latin typeface="JetBrains Mono"/>
                <a:ea typeface="JetBrains Mono"/>
                <a:cs typeface="JetBrains Mono"/>
                <a:sym typeface="JetBrains Mono"/>
              </a:rPr>
              <a:t>Create customer reports</a:t>
            </a:r>
            <a:endParaRPr sz="2000">
              <a:solidFill>
                <a:srgbClr val="191919"/>
              </a:solidFill>
              <a:latin typeface="JetBrains Mono"/>
              <a:ea typeface="JetBrains Mono"/>
              <a:cs typeface="JetBrains Mono"/>
              <a:sym typeface="JetBrains Mono"/>
            </a:endParaRPr>
          </a:p>
        </p:txBody>
      </p:sp>
      <p:pic>
        <p:nvPicPr>
          <p:cNvPr id="652" name="Google Shape;652;p62"/>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3107E740-EBB2-5F4E-C77A-EB7AA24ECE8E}"/>
              </a:ext>
            </a:extLst>
          </p:cNvPr>
          <p:cNvPicPr preferRelativeResize="0"/>
          <p:nvPr/>
        </p:nvPicPr>
        <p:blipFill>
          <a:blip r:embed="rId5">
            <a:alphaModFix/>
            <a:duotone>
              <a:schemeClr val="accent6">
                <a:shade val="45000"/>
                <a:satMod val="135000"/>
              </a:schemeClr>
              <a:prstClr val="white"/>
            </a:duotone>
          </a:blip>
          <a:stretch>
            <a:fillRect/>
          </a:stretch>
        </p:blipFill>
        <p:spPr>
          <a:xfrm>
            <a:off x="5317239" y="2693275"/>
            <a:ext cx="778761" cy="5087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63"/>
          <p:cNvSpPr txBox="1">
            <a:spLocks noGrp="1"/>
          </p:cNvSpPr>
          <p:nvPr>
            <p:ph type="title"/>
          </p:nvPr>
        </p:nvSpPr>
        <p:spPr>
          <a:xfrm>
            <a:off x="1848950" y="822325"/>
            <a:ext cx="94734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a:latin typeface="JetBrains Mono"/>
                <a:ea typeface="JetBrains Mono"/>
                <a:cs typeface="JetBrains Mono"/>
                <a:sym typeface="JetBrains Mono"/>
              </a:rPr>
              <a:t>11. The first step to figuring out if there are unsafe levels of radiation in  your home is to:</a:t>
            </a:r>
            <a:endParaRPr b="1">
              <a:latin typeface="JetBrains Mono"/>
              <a:ea typeface="JetBrains Mono"/>
              <a:cs typeface="JetBrains Mono"/>
              <a:sym typeface="JetBrains Mono"/>
            </a:endParaRPr>
          </a:p>
        </p:txBody>
      </p:sp>
      <p:pic>
        <p:nvPicPr>
          <p:cNvPr id="660" name="Google Shape;660;p63"/>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61" name="Google Shape;661;p63"/>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68300">
              <a:lnSpc>
                <a:spcPct val="90000"/>
              </a:lnSpc>
              <a:spcAft>
                <a:spcPts val="1600"/>
              </a:spcAft>
              <a:buClr>
                <a:schemeClr val="dk1"/>
              </a:buClr>
              <a:buSzPts val="2200"/>
              <a:buFont typeface="JetBrains Mono"/>
              <a:buAutoNum type="alphaUcPeriod"/>
            </a:pPr>
            <a:r>
              <a:rPr lang="en-CA" sz="2200" dirty="0">
                <a:solidFill>
                  <a:schemeClr val="dk1"/>
                </a:solidFill>
                <a:latin typeface="JetBrains Mono"/>
                <a:ea typeface="JetBrains Mono"/>
                <a:cs typeface="JetBrains Mono"/>
                <a:sym typeface="JetBrains Mono"/>
              </a:rPr>
              <a:t> Consult with other residents in the area</a:t>
            </a:r>
            <a:endParaRPr sz="2200" dirty="0">
              <a:solidFill>
                <a:schemeClr val="dk1"/>
              </a:solidFill>
              <a:latin typeface="JetBrains Mono"/>
              <a:ea typeface="JetBrains Mono"/>
              <a:cs typeface="JetBrains Mono"/>
              <a:sym typeface="JetBrains Mono"/>
            </a:endParaRPr>
          </a:p>
        </p:txBody>
      </p:sp>
      <p:pic>
        <p:nvPicPr>
          <p:cNvPr id="662" name="Google Shape;662;p63"/>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663" name="Google Shape;663;p63"/>
          <p:cNvSpPr txBox="1"/>
          <p:nvPr/>
        </p:nvSpPr>
        <p:spPr>
          <a:xfrm>
            <a:off x="6701849" y="2734125"/>
            <a:ext cx="32967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200">
                <a:solidFill>
                  <a:srgbClr val="191919"/>
                </a:solidFill>
                <a:latin typeface="JetBrains Mono"/>
                <a:ea typeface="JetBrains Mono"/>
                <a:cs typeface="JetBrains Mono"/>
                <a:sym typeface="JetBrains Mono"/>
              </a:rPr>
              <a:t>B. Check the BC Centre for Disease Control map</a:t>
            </a:r>
            <a:endParaRPr sz="2200">
              <a:solidFill>
                <a:srgbClr val="191919"/>
              </a:solidFill>
              <a:latin typeface="JetBrains Mono"/>
              <a:ea typeface="JetBrains Mono"/>
              <a:cs typeface="JetBrains Mono"/>
              <a:sym typeface="JetBrains Mono"/>
            </a:endParaRPr>
          </a:p>
        </p:txBody>
      </p:sp>
      <p:pic>
        <p:nvPicPr>
          <p:cNvPr id="664" name="Google Shape;664;p63"/>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65" name="Google Shape;665;p63"/>
          <p:cNvSpPr txBox="1"/>
          <p:nvPr/>
        </p:nvSpPr>
        <p:spPr>
          <a:xfrm>
            <a:off x="2257975" y="47028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200">
                <a:solidFill>
                  <a:srgbClr val="191919"/>
                </a:solidFill>
                <a:latin typeface="JetBrains Mono"/>
                <a:ea typeface="JetBrains Mono"/>
                <a:cs typeface="JetBrains Mono"/>
                <a:sym typeface="JetBrains Mono"/>
              </a:rPr>
              <a:t>C. </a:t>
            </a:r>
            <a:r>
              <a:rPr lang="en-CA" sz="2200">
                <a:solidFill>
                  <a:schemeClr val="dk1"/>
                </a:solidFill>
                <a:latin typeface="JetBrains Mono"/>
                <a:ea typeface="JetBrains Mono"/>
                <a:cs typeface="JetBrains Mono"/>
                <a:sym typeface="JetBrains Mono"/>
              </a:rPr>
              <a:t>Test the level of radon in your home</a:t>
            </a:r>
            <a:endParaRPr sz="2200">
              <a:solidFill>
                <a:srgbClr val="191919"/>
              </a:solidFill>
              <a:latin typeface="JetBrains Mono"/>
              <a:ea typeface="JetBrains Mono"/>
              <a:cs typeface="JetBrains Mono"/>
              <a:sym typeface="JetBrains Mono"/>
            </a:endParaRPr>
          </a:p>
        </p:txBody>
      </p:sp>
      <p:pic>
        <p:nvPicPr>
          <p:cNvPr id="666" name="Google Shape;666;p63"/>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67" name="Google Shape;667;p63"/>
          <p:cNvSpPr txBox="1"/>
          <p:nvPr/>
        </p:nvSpPr>
        <p:spPr>
          <a:xfrm>
            <a:off x="6675875" y="4764850"/>
            <a:ext cx="38052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100">
                <a:solidFill>
                  <a:srgbClr val="191919"/>
                </a:solidFill>
                <a:latin typeface="JetBrains Mono"/>
                <a:ea typeface="JetBrains Mono"/>
                <a:cs typeface="JetBrains Mono"/>
                <a:sym typeface="JetBrains Mono"/>
              </a:rPr>
              <a:t>D. </a:t>
            </a:r>
            <a:r>
              <a:rPr lang="en-CA" sz="2100">
                <a:solidFill>
                  <a:schemeClr val="dk1"/>
                </a:solidFill>
                <a:latin typeface="JetBrains Mono"/>
                <a:ea typeface="JetBrains Mono"/>
                <a:cs typeface="JetBrains Mono"/>
                <a:sym typeface="JetBrains Mono"/>
              </a:rPr>
              <a:t>Hire a radon mitigation technician </a:t>
            </a:r>
            <a:endParaRPr sz="1800">
              <a:solidFill>
                <a:srgbClr val="191919"/>
              </a:solidFill>
              <a:latin typeface="JetBrains Mono"/>
              <a:ea typeface="JetBrains Mono"/>
              <a:cs typeface="JetBrains Mono"/>
              <a:sym typeface="JetBrains Mono"/>
            </a:endParaRPr>
          </a:p>
        </p:txBody>
      </p:sp>
      <p:pic>
        <p:nvPicPr>
          <p:cNvPr id="668" name="Google Shape;668;p63"/>
          <p:cNvPicPr preferRelativeResize="0"/>
          <p:nvPr/>
        </p:nvPicPr>
        <p:blipFill>
          <a:blip r:embed="rId4">
            <a:alphaModFix/>
          </a:blip>
          <a:stretch>
            <a:fillRect/>
          </a:stretch>
        </p:blipFill>
        <p:spPr>
          <a:xfrm>
            <a:off x="735325" y="637825"/>
            <a:ext cx="1260051" cy="1325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530675" y="329550"/>
            <a:ext cx="27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sz="5400" b="1">
                <a:solidFill>
                  <a:srgbClr val="000000"/>
                </a:solidFill>
                <a:latin typeface="JetBrains Mono"/>
                <a:ea typeface="JetBrains Mono"/>
                <a:cs typeface="JetBrains Mono"/>
                <a:sym typeface="JetBrains Mono"/>
              </a:rPr>
              <a:t>Ozone</a:t>
            </a:r>
            <a:endParaRPr sz="5400" b="1">
              <a:solidFill>
                <a:srgbClr val="000000"/>
              </a:solidFill>
              <a:latin typeface="JetBrains Mono"/>
              <a:ea typeface="JetBrains Mono"/>
              <a:cs typeface="JetBrains Mono"/>
              <a:sym typeface="JetBrains Mono"/>
            </a:endParaRPr>
          </a:p>
        </p:txBody>
      </p:sp>
      <p:pic>
        <p:nvPicPr>
          <p:cNvPr id="99" name="Google Shape;99;p18"/>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00" name="Google Shape;100;p18"/>
          <p:cNvSpPr txBox="1"/>
          <p:nvPr/>
        </p:nvSpPr>
        <p:spPr>
          <a:xfrm>
            <a:off x="5394355" y="1059687"/>
            <a:ext cx="103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2500" b="1">
                <a:solidFill>
                  <a:schemeClr val="dk1"/>
                </a:solidFill>
                <a:latin typeface="Bree Serif"/>
                <a:ea typeface="Bree Serif"/>
                <a:cs typeface="Bree Serif"/>
                <a:sym typeface="Bree Serif"/>
              </a:rPr>
              <a:t>O</a:t>
            </a:r>
            <a:endParaRPr sz="12500" b="1">
              <a:solidFill>
                <a:schemeClr val="dk1"/>
              </a:solidFill>
              <a:latin typeface="Bree Serif"/>
              <a:ea typeface="Bree Serif"/>
              <a:cs typeface="Bree Serif"/>
              <a:sym typeface="Bree Serif"/>
            </a:endParaRPr>
          </a:p>
        </p:txBody>
      </p:sp>
      <p:sp>
        <p:nvSpPr>
          <p:cNvPr id="101" name="Google Shape;101;p18"/>
          <p:cNvSpPr txBox="1"/>
          <p:nvPr/>
        </p:nvSpPr>
        <p:spPr>
          <a:xfrm>
            <a:off x="6470895" y="1027139"/>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7200" b="1">
                <a:solidFill>
                  <a:schemeClr val="dk1"/>
                </a:solidFill>
                <a:latin typeface="Bree Serif"/>
                <a:ea typeface="Bree Serif"/>
                <a:cs typeface="Bree Serif"/>
                <a:sym typeface="Bree Serif"/>
              </a:rPr>
              <a:t>3</a:t>
            </a:r>
            <a:endParaRPr sz="7200" b="1">
              <a:solidFill>
                <a:schemeClr val="dk1"/>
              </a:solidFill>
              <a:latin typeface="Bree Serif"/>
              <a:ea typeface="Bree Serif"/>
              <a:cs typeface="Bree Serif"/>
              <a:sym typeface="Bree Serif"/>
            </a:endParaRPr>
          </a:p>
        </p:txBody>
      </p:sp>
      <p:cxnSp>
        <p:nvCxnSpPr>
          <p:cNvPr id="102" name="Google Shape;102;p18"/>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03" name="Google Shape;103;p18"/>
          <p:cNvPicPr preferRelativeResize="0"/>
          <p:nvPr/>
        </p:nvPicPr>
        <p:blipFill rotWithShape="1">
          <a:blip r:embed="rId4">
            <a:alphaModFix/>
          </a:blip>
          <a:srcRect l="12842" r="19425"/>
          <a:stretch/>
        </p:blipFill>
        <p:spPr>
          <a:xfrm>
            <a:off x="8832579" y="3591650"/>
            <a:ext cx="2806500" cy="2761500"/>
          </a:xfrm>
          <a:prstGeom prst="ellipse">
            <a:avLst/>
          </a:prstGeom>
          <a:noFill/>
          <a:ln w="76200" cap="flat" cmpd="sng">
            <a:solidFill>
              <a:srgbClr val="F7B738"/>
            </a:solidFill>
            <a:prstDash val="solid"/>
            <a:round/>
            <a:headEnd type="none" w="sm" len="sm"/>
            <a:tailEnd type="none" w="sm" len="sm"/>
          </a:ln>
        </p:spPr>
      </p:pic>
      <p:pic>
        <p:nvPicPr>
          <p:cNvPr id="104" name="Google Shape;104;p18"/>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05" name="Google Shape;105;p18"/>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0AF5A1FF-F07B-01F1-1AB7-D3D70AA65BFD}"/>
              </a:ext>
            </a:extLst>
          </p:cNvPr>
          <p:cNvSpPr txBox="1">
            <a:spLocks/>
          </p:cNvSpPr>
          <p:nvPr/>
        </p:nvSpPr>
        <p:spPr>
          <a:xfrm>
            <a:off x="385120" y="1881263"/>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pPr>
            <a:r>
              <a:rPr lang="en-CA" sz="2600" dirty="0">
                <a:latin typeface="Nunito"/>
                <a:ea typeface="Nunito"/>
              </a:rPr>
              <a:t>It is a pale blue gas with a distinctively pungent smell.</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64"/>
          <p:cNvSpPr txBox="1">
            <a:spLocks noGrp="1"/>
          </p:cNvSpPr>
          <p:nvPr>
            <p:ph type="title"/>
          </p:nvPr>
        </p:nvSpPr>
        <p:spPr>
          <a:xfrm>
            <a:off x="1848950" y="822325"/>
            <a:ext cx="9473400" cy="13257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8918"/>
              <a:buFont typeface="Play"/>
              <a:buNone/>
            </a:pPr>
            <a:r>
              <a:rPr lang="en-CA" b="1" dirty="0">
                <a:latin typeface="JetBrains Mono"/>
                <a:ea typeface="JetBrains Mono"/>
                <a:cs typeface="JetBrains Mono"/>
                <a:sym typeface="JetBrains Mono"/>
              </a:rPr>
              <a:t>11. The first step to figuring out if there are unsafe levels of radiation in your home is to:</a:t>
            </a:r>
            <a:endParaRPr b="1" dirty="0">
              <a:latin typeface="JetBrains Mono"/>
              <a:ea typeface="JetBrains Mono"/>
              <a:cs typeface="JetBrains Mono"/>
              <a:sym typeface="JetBrains Mono"/>
            </a:endParaRPr>
          </a:p>
        </p:txBody>
      </p:sp>
      <p:pic>
        <p:nvPicPr>
          <p:cNvPr id="675" name="Google Shape;675;p64"/>
          <p:cNvPicPr preferRelativeResize="0"/>
          <p:nvPr/>
        </p:nvPicPr>
        <p:blipFill>
          <a:blip r:embed="rId3">
            <a:alphaModFix/>
          </a:blip>
          <a:stretch>
            <a:fillRect/>
          </a:stretch>
        </p:blipFill>
        <p:spPr>
          <a:xfrm>
            <a:off x="2006773" y="2594205"/>
            <a:ext cx="3805062" cy="1508337"/>
          </a:xfrm>
          <a:prstGeom prst="rect">
            <a:avLst/>
          </a:prstGeom>
          <a:noFill/>
          <a:ln>
            <a:noFill/>
          </a:ln>
        </p:spPr>
      </p:pic>
      <p:sp>
        <p:nvSpPr>
          <p:cNvPr id="676" name="Google Shape;676;p64"/>
          <p:cNvSpPr txBox="1"/>
          <p:nvPr/>
        </p:nvSpPr>
        <p:spPr>
          <a:xfrm>
            <a:off x="2357075" y="2810325"/>
            <a:ext cx="3219600" cy="999600"/>
          </a:xfrm>
          <a:prstGeom prst="rect">
            <a:avLst/>
          </a:prstGeom>
          <a:noFill/>
          <a:ln>
            <a:noFill/>
          </a:ln>
        </p:spPr>
        <p:txBody>
          <a:bodyPr spcFirstLastPara="1" wrap="square" lIns="91425" tIns="91425" rIns="91425" bIns="91425" anchor="t" anchorCtr="0">
            <a:noAutofit/>
          </a:bodyPr>
          <a:lstStyle/>
          <a:p>
            <a:pPr marL="457200" indent="-368300">
              <a:lnSpc>
                <a:spcPct val="90000"/>
              </a:lnSpc>
              <a:spcAft>
                <a:spcPts val="1600"/>
              </a:spcAft>
              <a:buClr>
                <a:schemeClr val="dk1"/>
              </a:buClr>
              <a:buSzPts val="2200"/>
              <a:buFont typeface="JetBrains Mono"/>
              <a:buAutoNum type="alphaUcPeriod"/>
            </a:pPr>
            <a:r>
              <a:rPr lang="en-CA" sz="2200" dirty="0">
                <a:solidFill>
                  <a:schemeClr val="dk1"/>
                </a:solidFill>
                <a:latin typeface="JetBrains Mono"/>
                <a:ea typeface="JetBrains Mono"/>
                <a:cs typeface="JetBrains Mono"/>
                <a:sym typeface="JetBrains Mono"/>
              </a:rPr>
              <a:t> Consult with other residents in the area</a:t>
            </a:r>
            <a:endParaRPr sz="2200" dirty="0">
              <a:solidFill>
                <a:schemeClr val="dk1"/>
              </a:solidFill>
              <a:latin typeface="JetBrains Mono"/>
              <a:ea typeface="JetBrains Mono"/>
              <a:cs typeface="JetBrains Mono"/>
              <a:sym typeface="JetBrains Mono"/>
            </a:endParaRPr>
          </a:p>
        </p:txBody>
      </p:sp>
      <p:pic>
        <p:nvPicPr>
          <p:cNvPr id="677" name="Google Shape;677;p64"/>
          <p:cNvPicPr preferRelativeResize="0"/>
          <p:nvPr/>
        </p:nvPicPr>
        <p:blipFill>
          <a:blip r:embed="rId3">
            <a:alphaModFix/>
          </a:blip>
          <a:stretch>
            <a:fillRect/>
          </a:stretch>
        </p:blipFill>
        <p:spPr>
          <a:xfrm>
            <a:off x="6374455" y="2594205"/>
            <a:ext cx="3805062" cy="1508337"/>
          </a:xfrm>
          <a:prstGeom prst="rect">
            <a:avLst/>
          </a:prstGeom>
          <a:noFill/>
          <a:ln>
            <a:noFill/>
          </a:ln>
        </p:spPr>
      </p:pic>
      <p:sp>
        <p:nvSpPr>
          <p:cNvPr id="678" name="Google Shape;678;p64"/>
          <p:cNvSpPr txBox="1"/>
          <p:nvPr/>
        </p:nvSpPr>
        <p:spPr>
          <a:xfrm>
            <a:off x="6701849" y="2734125"/>
            <a:ext cx="32967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200">
                <a:solidFill>
                  <a:srgbClr val="191919"/>
                </a:solidFill>
                <a:latin typeface="JetBrains Mono"/>
                <a:ea typeface="JetBrains Mono"/>
                <a:cs typeface="JetBrains Mono"/>
                <a:sym typeface="JetBrains Mono"/>
              </a:rPr>
              <a:t>B. Check the BC Centre for Disease Control map</a:t>
            </a:r>
            <a:endParaRPr sz="2200">
              <a:solidFill>
                <a:srgbClr val="191919"/>
              </a:solidFill>
              <a:latin typeface="JetBrains Mono"/>
              <a:ea typeface="JetBrains Mono"/>
              <a:cs typeface="JetBrains Mono"/>
              <a:sym typeface="JetBrains Mono"/>
            </a:endParaRPr>
          </a:p>
        </p:txBody>
      </p:sp>
      <p:pic>
        <p:nvPicPr>
          <p:cNvPr id="679" name="Google Shape;679;p64"/>
          <p:cNvPicPr preferRelativeResize="0"/>
          <p:nvPr/>
        </p:nvPicPr>
        <p:blipFill>
          <a:blip r:embed="rId3">
            <a:alphaModFix/>
          </a:blip>
          <a:stretch>
            <a:fillRect/>
          </a:stretch>
        </p:blipFill>
        <p:spPr>
          <a:xfrm>
            <a:off x="2006773" y="4486730"/>
            <a:ext cx="3805062" cy="1508337"/>
          </a:xfrm>
          <a:prstGeom prst="rect">
            <a:avLst/>
          </a:prstGeom>
          <a:noFill/>
          <a:ln>
            <a:noFill/>
          </a:ln>
        </p:spPr>
      </p:pic>
      <p:sp>
        <p:nvSpPr>
          <p:cNvPr id="680" name="Google Shape;680;p64"/>
          <p:cNvSpPr txBox="1"/>
          <p:nvPr/>
        </p:nvSpPr>
        <p:spPr>
          <a:xfrm>
            <a:off x="2257975" y="4702850"/>
            <a:ext cx="34776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200">
                <a:solidFill>
                  <a:srgbClr val="191919"/>
                </a:solidFill>
                <a:latin typeface="JetBrains Mono ExtraBold"/>
                <a:ea typeface="JetBrains Mono ExtraBold"/>
                <a:cs typeface="JetBrains Mono ExtraBold"/>
                <a:sym typeface="JetBrains Mono ExtraBold"/>
              </a:rPr>
              <a:t>C. </a:t>
            </a:r>
            <a:r>
              <a:rPr lang="en-CA" sz="2200">
                <a:solidFill>
                  <a:schemeClr val="dk1"/>
                </a:solidFill>
                <a:latin typeface="JetBrains Mono ExtraBold"/>
                <a:ea typeface="JetBrains Mono ExtraBold"/>
                <a:cs typeface="JetBrains Mono ExtraBold"/>
                <a:sym typeface="JetBrains Mono ExtraBold"/>
              </a:rPr>
              <a:t>Test the level of radon in your home</a:t>
            </a:r>
            <a:endParaRPr sz="2200">
              <a:solidFill>
                <a:srgbClr val="191919"/>
              </a:solidFill>
              <a:latin typeface="JetBrains Mono ExtraBold"/>
              <a:ea typeface="JetBrains Mono ExtraBold"/>
              <a:cs typeface="JetBrains Mono ExtraBold"/>
              <a:sym typeface="JetBrains Mono ExtraBold"/>
            </a:endParaRPr>
          </a:p>
        </p:txBody>
      </p:sp>
      <p:pic>
        <p:nvPicPr>
          <p:cNvPr id="681" name="Google Shape;681;p64"/>
          <p:cNvPicPr preferRelativeResize="0"/>
          <p:nvPr/>
        </p:nvPicPr>
        <p:blipFill>
          <a:blip r:embed="rId3">
            <a:alphaModFix/>
          </a:blip>
          <a:stretch>
            <a:fillRect/>
          </a:stretch>
        </p:blipFill>
        <p:spPr>
          <a:xfrm>
            <a:off x="6482111" y="4472530"/>
            <a:ext cx="3805062" cy="1508337"/>
          </a:xfrm>
          <a:prstGeom prst="rect">
            <a:avLst/>
          </a:prstGeom>
          <a:noFill/>
          <a:ln>
            <a:noFill/>
          </a:ln>
        </p:spPr>
      </p:pic>
      <p:sp>
        <p:nvSpPr>
          <p:cNvPr id="682" name="Google Shape;682;p64"/>
          <p:cNvSpPr txBox="1"/>
          <p:nvPr/>
        </p:nvSpPr>
        <p:spPr>
          <a:xfrm>
            <a:off x="6675875" y="4764850"/>
            <a:ext cx="3805200" cy="9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2100">
                <a:solidFill>
                  <a:srgbClr val="191919"/>
                </a:solidFill>
                <a:latin typeface="JetBrains Mono"/>
                <a:ea typeface="JetBrains Mono"/>
                <a:cs typeface="JetBrains Mono"/>
                <a:sym typeface="JetBrains Mono"/>
              </a:rPr>
              <a:t>D. </a:t>
            </a:r>
            <a:r>
              <a:rPr lang="en-CA" sz="2100">
                <a:solidFill>
                  <a:schemeClr val="dk1"/>
                </a:solidFill>
                <a:latin typeface="JetBrains Mono"/>
                <a:ea typeface="JetBrains Mono"/>
                <a:cs typeface="JetBrains Mono"/>
                <a:sym typeface="JetBrains Mono"/>
              </a:rPr>
              <a:t>Hire a radon mitigation technician </a:t>
            </a:r>
            <a:endParaRPr sz="1800">
              <a:solidFill>
                <a:srgbClr val="191919"/>
              </a:solidFill>
              <a:latin typeface="JetBrains Mono"/>
              <a:ea typeface="JetBrains Mono"/>
              <a:cs typeface="JetBrains Mono"/>
              <a:sym typeface="JetBrains Mono"/>
            </a:endParaRPr>
          </a:p>
        </p:txBody>
      </p:sp>
      <p:pic>
        <p:nvPicPr>
          <p:cNvPr id="683" name="Google Shape;683;p64"/>
          <p:cNvPicPr preferRelativeResize="0"/>
          <p:nvPr/>
        </p:nvPicPr>
        <p:blipFill>
          <a:blip r:embed="rId4">
            <a:alphaModFix/>
          </a:blip>
          <a:stretch>
            <a:fillRect/>
          </a:stretch>
        </p:blipFill>
        <p:spPr>
          <a:xfrm>
            <a:off x="735325" y="637825"/>
            <a:ext cx="1260051" cy="1325700"/>
          </a:xfrm>
          <a:prstGeom prst="rect">
            <a:avLst/>
          </a:prstGeom>
          <a:noFill/>
          <a:ln>
            <a:noFill/>
          </a:ln>
        </p:spPr>
      </p:pic>
      <p:pic>
        <p:nvPicPr>
          <p:cNvPr id="2" name="Google Shape;378;p44">
            <a:extLst>
              <a:ext uri="{FF2B5EF4-FFF2-40B4-BE49-F238E27FC236}">
                <a16:creationId xmlns:a16="http://schemas.microsoft.com/office/drawing/2014/main" id="{9DD7EBAE-71CC-E7F9-316E-0D1AAFC9D884}"/>
              </a:ext>
            </a:extLst>
          </p:cNvPr>
          <p:cNvPicPr preferRelativeResize="0"/>
          <p:nvPr/>
        </p:nvPicPr>
        <p:blipFill>
          <a:blip r:embed="rId5">
            <a:alphaModFix/>
            <a:duotone>
              <a:schemeClr val="accent6">
                <a:shade val="45000"/>
                <a:satMod val="135000"/>
              </a:schemeClr>
              <a:prstClr val="white"/>
            </a:duotone>
          </a:blip>
          <a:stretch>
            <a:fillRect/>
          </a:stretch>
        </p:blipFill>
        <p:spPr>
          <a:xfrm>
            <a:off x="5217088" y="5085596"/>
            <a:ext cx="778761" cy="5087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65"/>
          <p:cNvSpPr txBox="1">
            <a:spLocks noGrp="1"/>
          </p:cNvSpPr>
          <p:nvPr>
            <p:ph type="title"/>
          </p:nvPr>
        </p:nvSpPr>
        <p:spPr>
          <a:xfrm>
            <a:off x="838200" y="2720119"/>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Play"/>
              <a:buNone/>
            </a:pPr>
            <a:r>
              <a:rPr lang="en-CA">
                <a:latin typeface="JetBrains Mono ExtraBold"/>
                <a:ea typeface="JetBrains Mono ExtraBold"/>
                <a:cs typeface="JetBrains Mono ExtraBold"/>
                <a:sym typeface="JetBrains Mono ExtraBold"/>
              </a:rPr>
              <a:t>Next steps</a:t>
            </a:r>
            <a:endParaRPr>
              <a:latin typeface="JetBrains Mono ExtraBold"/>
              <a:ea typeface="JetBrains Mono ExtraBold"/>
              <a:cs typeface="JetBrains Mono ExtraBold"/>
              <a:sym typeface="JetBrains Mono ExtraBold"/>
            </a:endParaRPr>
          </a:p>
        </p:txBody>
      </p:sp>
      <p:sp>
        <p:nvSpPr>
          <p:cNvPr id="691" name="Google Shape;691;p65"/>
          <p:cNvSpPr txBox="1">
            <a:spLocks noGrp="1"/>
          </p:cNvSpPr>
          <p:nvPr>
            <p:ph type="body" idx="1"/>
          </p:nvPr>
        </p:nvSpPr>
        <p:spPr>
          <a:xfrm>
            <a:off x="838188" y="3768543"/>
            <a:ext cx="10515600" cy="1504200"/>
          </a:xfrm>
          <a:prstGeom prst="rect">
            <a:avLst/>
          </a:prstGeom>
          <a:noFill/>
          <a:ln>
            <a:noFill/>
          </a:ln>
        </p:spPr>
        <p:txBody>
          <a:bodyPr spcFirstLastPara="1" wrap="square" lIns="91425" tIns="45700" rIns="91425" bIns="45700" anchor="t" anchorCtr="0">
            <a:normAutofit/>
          </a:bodyPr>
          <a:lstStyle/>
          <a:p>
            <a:pPr marL="457200" lvl="0" indent="-342900" algn="ctr" rtl="0">
              <a:lnSpc>
                <a:spcPct val="115000"/>
              </a:lnSpc>
              <a:spcBef>
                <a:spcPts val="0"/>
              </a:spcBef>
              <a:spcAft>
                <a:spcPts val="0"/>
              </a:spcAft>
              <a:buSzPts val="1800"/>
              <a:buFont typeface="Nunito"/>
              <a:buChar char="●"/>
            </a:pPr>
            <a:r>
              <a:rPr lang="en-CA" dirty="0">
                <a:latin typeface="Nunito"/>
                <a:ea typeface="Nunito"/>
                <a:cs typeface="Nunito"/>
                <a:sym typeface="Nunito"/>
              </a:rPr>
              <a:t>Share what you’ve learned</a:t>
            </a:r>
            <a:endParaRPr dirty="0">
              <a:latin typeface="Nunito"/>
              <a:ea typeface="Nunito"/>
              <a:cs typeface="Nunito"/>
              <a:sym typeface="Nunito"/>
            </a:endParaRPr>
          </a:p>
          <a:p>
            <a:pPr marL="457200" lvl="0" indent="-342900" algn="ctr" rtl="0">
              <a:lnSpc>
                <a:spcPct val="115000"/>
              </a:lnSpc>
              <a:spcBef>
                <a:spcPts val="0"/>
              </a:spcBef>
              <a:spcAft>
                <a:spcPts val="0"/>
              </a:spcAft>
              <a:buSzPts val="1800"/>
              <a:buFont typeface="Nunito"/>
              <a:buChar char="●"/>
            </a:pPr>
            <a:r>
              <a:rPr lang="en-CA" dirty="0">
                <a:latin typeface="Nunito"/>
                <a:ea typeface="Nunito"/>
                <a:cs typeface="Nunito"/>
                <a:sym typeface="Nunito"/>
              </a:rPr>
              <a:t>Test your home</a:t>
            </a:r>
            <a:endParaRPr dirty="0">
              <a:latin typeface="Nunito"/>
              <a:ea typeface="Nunito"/>
              <a:cs typeface="Nunito"/>
              <a:sym typeface="Nunito"/>
            </a:endParaRPr>
          </a:p>
        </p:txBody>
      </p:sp>
      <p:pic>
        <p:nvPicPr>
          <p:cNvPr id="692" name="Google Shape;692;p65"/>
          <p:cNvPicPr preferRelativeResize="0"/>
          <p:nvPr/>
        </p:nvPicPr>
        <p:blipFill>
          <a:blip r:embed="rId3">
            <a:alphaModFix/>
          </a:blip>
          <a:stretch>
            <a:fillRect/>
          </a:stretch>
        </p:blipFill>
        <p:spPr>
          <a:xfrm>
            <a:off x="5189062" y="1055743"/>
            <a:ext cx="1813888" cy="1504200"/>
          </a:xfrm>
          <a:prstGeom prst="rect">
            <a:avLst/>
          </a:prstGeom>
          <a:noFill/>
          <a:ln>
            <a:noFill/>
          </a:ln>
        </p:spPr>
      </p:pic>
      <p:pic>
        <p:nvPicPr>
          <p:cNvPr id="3" name="Google Shape;179;p25" descr="A house with grass and trees&#10;&#10;Description automatically generated">
            <a:extLst>
              <a:ext uri="{FF2B5EF4-FFF2-40B4-BE49-F238E27FC236}">
                <a16:creationId xmlns:a16="http://schemas.microsoft.com/office/drawing/2014/main" id="{BF9028F7-A59C-7EFB-B6A3-AD55A3A00DE7}"/>
              </a:ext>
            </a:extLst>
          </p:cNvPr>
          <p:cNvPicPr preferRelativeResize="0"/>
          <p:nvPr/>
        </p:nvPicPr>
        <p:blipFill rotWithShape="1">
          <a:blip r:embed="rId4">
            <a:alphaModFix/>
          </a:blip>
          <a:srcRect l="16112" r="41156" b="785"/>
          <a:stretch/>
        </p:blipFill>
        <p:spPr>
          <a:xfrm>
            <a:off x="1015" y="1500"/>
            <a:ext cx="3718203" cy="6857355"/>
          </a:xfrm>
          <a:prstGeom prst="rect">
            <a:avLst/>
          </a:prstGeom>
          <a:noFill/>
          <a:ln>
            <a:noFill/>
          </a:ln>
        </p:spPr>
      </p:pic>
      <p:pic>
        <p:nvPicPr>
          <p:cNvPr id="4" name="Picture 3" descr="A black round object next to a potted plant&#10;&#10;Description automatically generated">
            <a:extLst>
              <a:ext uri="{FF2B5EF4-FFF2-40B4-BE49-F238E27FC236}">
                <a16:creationId xmlns:a16="http://schemas.microsoft.com/office/drawing/2014/main" id="{68217B7B-BA7C-1566-D7C2-3E60BC3934BE}"/>
              </a:ext>
            </a:extLst>
          </p:cNvPr>
          <p:cNvPicPr>
            <a:picLocks noChangeAspect="1"/>
          </p:cNvPicPr>
          <p:nvPr/>
        </p:nvPicPr>
        <p:blipFill rotWithShape="1">
          <a:blip r:embed="rId5"/>
          <a:srcRect l="5654" t="-1401" r="5300" b="-235"/>
          <a:stretch/>
        </p:blipFill>
        <p:spPr>
          <a:xfrm>
            <a:off x="8499218" y="-116109"/>
            <a:ext cx="4080145" cy="6974335"/>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p66"/>
          <p:cNvPicPr preferRelativeResize="0"/>
          <p:nvPr/>
        </p:nvPicPr>
        <p:blipFill>
          <a:blip r:embed="rId3">
            <a:alphaModFix/>
          </a:blip>
          <a:stretch>
            <a:fillRect/>
          </a:stretch>
        </p:blipFill>
        <p:spPr>
          <a:xfrm>
            <a:off x="1763850" y="1874100"/>
            <a:ext cx="8933874" cy="2815225"/>
          </a:xfrm>
          <a:prstGeom prst="rect">
            <a:avLst/>
          </a:prstGeom>
          <a:noFill/>
          <a:ln>
            <a:noFill/>
          </a:ln>
        </p:spPr>
      </p:pic>
      <p:sp>
        <p:nvSpPr>
          <p:cNvPr id="698" name="Google Shape;698;p66"/>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Play"/>
              <a:buNone/>
            </a:pPr>
            <a:r>
              <a:rPr lang="en-CA">
                <a:latin typeface="JetBrains Mono ExtraBold"/>
                <a:ea typeface="JetBrains Mono ExtraBold"/>
                <a:cs typeface="JetBrains Mono ExtraBold"/>
                <a:sym typeface="JetBrains Mono ExtraBold"/>
              </a:rPr>
              <a:t>Thank you!</a:t>
            </a:r>
            <a:endParaRPr>
              <a:latin typeface="JetBrains Mono ExtraBold"/>
              <a:ea typeface="JetBrains Mono ExtraBold"/>
              <a:cs typeface="JetBrains Mono ExtraBold"/>
              <a:sym typeface="JetBrains Mono ExtraBold"/>
            </a:endParaRPr>
          </a:p>
        </p:txBody>
      </p:sp>
      <p:sp>
        <p:nvSpPr>
          <p:cNvPr id="699" name="Google Shape;699;p66"/>
          <p:cNvSpPr txBox="1"/>
          <p:nvPr/>
        </p:nvSpPr>
        <p:spPr>
          <a:xfrm>
            <a:off x="2938738" y="6206275"/>
            <a:ext cx="6584100" cy="26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700">
                <a:solidFill>
                  <a:schemeClr val="dk2"/>
                </a:solidFill>
                <a:latin typeface="Nunito"/>
                <a:ea typeface="Nunito"/>
                <a:cs typeface="Nunito"/>
                <a:sym typeface="Nunito"/>
              </a:rPr>
              <a:t>Images and graphics courtesy of Freepik, Unsplash, and Pixabay</a:t>
            </a:r>
            <a:endParaRPr sz="1200">
              <a:solidFill>
                <a:schemeClr val="dk2"/>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02075" y="634350"/>
            <a:ext cx="32070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1481"/>
              <a:buFont typeface="Play"/>
              <a:buNone/>
            </a:pPr>
            <a:r>
              <a:rPr lang="en-CA" sz="5400" b="1">
                <a:solidFill>
                  <a:srgbClr val="000000"/>
                </a:solidFill>
                <a:latin typeface="JetBrains Mono"/>
                <a:ea typeface="JetBrains Mono"/>
                <a:cs typeface="JetBrains Mono"/>
                <a:sym typeface="JetBrains Mono"/>
              </a:rPr>
              <a:t>Carbon</a:t>
            </a:r>
            <a:endParaRPr sz="5400" b="1">
              <a:solidFill>
                <a:srgbClr val="000000"/>
              </a:solidFill>
              <a:latin typeface="JetBrains Mono"/>
              <a:ea typeface="JetBrains Mono"/>
              <a:cs typeface="JetBrains Mono"/>
              <a:sym typeface="JetBrains Mono"/>
            </a:endParaRPr>
          </a:p>
          <a:p>
            <a:pPr marL="0" lvl="0" indent="0" algn="l" rtl="0">
              <a:lnSpc>
                <a:spcPct val="90000"/>
              </a:lnSpc>
              <a:spcBef>
                <a:spcPts val="0"/>
              </a:spcBef>
              <a:spcAft>
                <a:spcPts val="0"/>
              </a:spcAft>
              <a:buClr>
                <a:schemeClr val="dk1"/>
              </a:buClr>
              <a:buSzPct val="81481"/>
              <a:buFont typeface="Play"/>
              <a:buNone/>
            </a:pPr>
            <a:r>
              <a:rPr lang="en-CA" sz="5400" b="1">
                <a:solidFill>
                  <a:srgbClr val="000000"/>
                </a:solidFill>
                <a:latin typeface="JetBrains Mono"/>
                <a:ea typeface="JetBrains Mono"/>
                <a:cs typeface="JetBrains Mono"/>
                <a:sym typeface="JetBrains Mono"/>
              </a:rPr>
              <a:t>Dioxide</a:t>
            </a:r>
            <a:endParaRPr sz="5400" b="1">
              <a:solidFill>
                <a:srgbClr val="000000"/>
              </a:solidFill>
              <a:latin typeface="JetBrains Mono"/>
              <a:ea typeface="JetBrains Mono"/>
              <a:cs typeface="JetBrains Mono"/>
              <a:sym typeface="JetBrains Mono"/>
            </a:endParaRPr>
          </a:p>
        </p:txBody>
      </p:sp>
      <p:pic>
        <p:nvPicPr>
          <p:cNvPr id="125" name="Google Shape;125;p20"/>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26" name="Google Shape;126;p20"/>
          <p:cNvSpPr txBox="1"/>
          <p:nvPr/>
        </p:nvSpPr>
        <p:spPr>
          <a:xfrm>
            <a:off x="5164801" y="1321075"/>
            <a:ext cx="22047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9200" b="1">
                <a:solidFill>
                  <a:schemeClr val="dk1"/>
                </a:solidFill>
                <a:latin typeface="Bree Serif"/>
                <a:ea typeface="Bree Serif"/>
                <a:cs typeface="Bree Serif"/>
                <a:sym typeface="Bree Serif"/>
              </a:rPr>
              <a:t>CO</a:t>
            </a:r>
            <a:endParaRPr sz="9200" b="1">
              <a:solidFill>
                <a:schemeClr val="dk1"/>
              </a:solidFill>
              <a:latin typeface="Bree Serif"/>
              <a:ea typeface="Bree Serif"/>
              <a:cs typeface="Bree Serif"/>
              <a:sym typeface="Bree Serif"/>
            </a:endParaRPr>
          </a:p>
        </p:txBody>
      </p:sp>
      <p:sp>
        <p:nvSpPr>
          <p:cNvPr id="127" name="Google Shape;127;p20"/>
          <p:cNvSpPr txBox="1"/>
          <p:nvPr/>
        </p:nvSpPr>
        <p:spPr>
          <a:xfrm>
            <a:off x="6640020" y="1096301"/>
            <a:ext cx="1031400" cy="172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6200" b="1">
                <a:solidFill>
                  <a:schemeClr val="dk1"/>
                </a:solidFill>
                <a:latin typeface="Bree Serif"/>
                <a:ea typeface="Bree Serif"/>
                <a:cs typeface="Bree Serif"/>
                <a:sym typeface="Bree Serif"/>
              </a:rPr>
              <a:t>2</a:t>
            </a:r>
            <a:endParaRPr sz="6200" b="1">
              <a:solidFill>
                <a:schemeClr val="dk1"/>
              </a:solidFill>
              <a:latin typeface="Bree Serif"/>
              <a:ea typeface="Bree Serif"/>
              <a:cs typeface="Bree Serif"/>
              <a:sym typeface="Bree Serif"/>
            </a:endParaRPr>
          </a:p>
        </p:txBody>
      </p:sp>
      <p:cxnSp>
        <p:nvCxnSpPr>
          <p:cNvPr id="128" name="Google Shape;128;p20"/>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29" name="Google Shape;129;p20"/>
          <p:cNvPicPr preferRelativeResize="0"/>
          <p:nvPr/>
        </p:nvPicPr>
        <p:blipFill>
          <a:blip r:embed="rId4">
            <a:alphaModFix/>
          </a:blip>
          <a:stretch>
            <a:fillRect/>
          </a:stretch>
        </p:blipFill>
        <p:spPr>
          <a:xfrm rot="2700025">
            <a:off x="7305768" y="3427407"/>
            <a:ext cx="1193020" cy="791662"/>
          </a:xfrm>
          <a:prstGeom prst="rect">
            <a:avLst/>
          </a:prstGeom>
          <a:noFill/>
          <a:ln>
            <a:noFill/>
          </a:ln>
        </p:spPr>
      </p:pic>
      <p:pic>
        <p:nvPicPr>
          <p:cNvPr id="130" name="Google Shape;130;p20"/>
          <p:cNvPicPr preferRelativeResize="0"/>
          <p:nvPr/>
        </p:nvPicPr>
        <p:blipFill>
          <a:blip r:embed="rId5">
            <a:alphaModFix/>
          </a:blip>
          <a:stretch>
            <a:fillRect/>
          </a:stretch>
        </p:blipFill>
        <p:spPr>
          <a:xfrm>
            <a:off x="8978625" y="522475"/>
            <a:ext cx="1278375" cy="1084525"/>
          </a:xfrm>
          <a:prstGeom prst="rect">
            <a:avLst/>
          </a:prstGeom>
          <a:noFill/>
          <a:ln>
            <a:noFill/>
          </a:ln>
        </p:spPr>
      </p:pic>
      <p:pic>
        <p:nvPicPr>
          <p:cNvPr id="131" name="Google Shape;131;p20"/>
          <p:cNvPicPr preferRelativeResize="0"/>
          <p:nvPr/>
        </p:nvPicPr>
        <p:blipFill rotWithShape="1">
          <a:blip r:embed="rId6">
            <a:alphaModFix/>
          </a:blip>
          <a:srcRect l="8324" t="22725" b="17152"/>
          <a:stretch/>
        </p:blipFill>
        <p:spPr>
          <a:xfrm>
            <a:off x="8832575" y="3608536"/>
            <a:ext cx="2806500" cy="2761500"/>
          </a:xfrm>
          <a:prstGeom prst="ellipse">
            <a:avLst/>
          </a:prstGeom>
          <a:noFill/>
          <a:ln w="76200" cap="flat" cmpd="sng">
            <a:solidFill>
              <a:srgbClr val="F6B737"/>
            </a:solidFill>
            <a:prstDash val="solid"/>
            <a:round/>
            <a:headEnd type="none" w="sm" len="sm"/>
            <a:tailEnd type="none" w="sm" len="sm"/>
          </a:ln>
        </p:spPr>
      </p:pic>
      <p:sp>
        <p:nvSpPr>
          <p:cNvPr id="3" name="Google Shape;88;p17">
            <a:extLst>
              <a:ext uri="{FF2B5EF4-FFF2-40B4-BE49-F238E27FC236}">
                <a16:creationId xmlns:a16="http://schemas.microsoft.com/office/drawing/2014/main" id="{DE62F6B1-E6D2-2185-1BF5-391A6BA6281E}"/>
              </a:ext>
            </a:extLst>
          </p:cNvPr>
          <p:cNvSpPr txBox="1">
            <a:spLocks/>
          </p:cNvSpPr>
          <p:nvPr/>
        </p:nvSpPr>
        <p:spPr>
          <a:xfrm>
            <a:off x="297119" y="2514522"/>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en-CA" sz="2600" dirty="0">
                <a:latin typeface="Nunito"/>
                <a:ea typeface="Nunito"/>
                <a:cs typeface="Nunito"/>
              </a:rPr>
              <a:t>It is a colourless and odourless gas produced by respiration and combustion.</a:t>
            </a:r>
            <a:endParaRPr lang="en-US" sz="2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49675" y="634350"/>
            <a:ext cx="32070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60"/>
              <a:buFont typeface="Play"/>
              <a:buNone/>
            </a:pPr>
            <a:r>
              <a:rPr lang="en-CA" sz="4660" b="1">
                <a:solidFill>
                  <a:srgbClr val="000000"/>
                </a:solidFill>
                <a:latin typeface="JetBrains Mono"/>
                <a:ea typeface="JetBrains Mono"/>
                <a:cs typeface="JetBrains Mono"/>
                <a:sym typeface="JetBrains Mono"/>
              </a:rPr>
              <a:t>Carbon</a:t>
            </a:r>
            <a:endParaRPr sz="4660" b="1">
              <a:solidFill>
                <a:srgbClr val="000000"/>
              </a:solidFill>
              <a:latin typeface="JetBrains Mono"/>
              <a:ea typeface="JetBrains Mono"/>
              <a:cs typeface="JetBrains Mono"/>
              <a:sym typeface="JetBrains Mono"/>
            </a:endParaRPr>
          </a:p>
          <a:p>
            <a:pPr marL="0" lvl="0" indent="0" algn="l" rtl="0">
              <a:lnSpc>
                <a:spcPct val="90000"/>
              </a:lnSpc>
              <a:spcBef>
                <a:spcPts val="0"/>
              </a:spcBef>
              <a:spcAft>
                <a:spcPts val="0"/>
              </a:spcAft>
              <a:buClr>
                <a:schemeClr val="dk1"/>
              </a:buClr>
              <a:buSzPts val="3960"/>
              <a:buFont typeface="Play"/>
              <a:buNone/>
            </a:pPr>
            <a:r>
              <a:rPr lang="en-CA" sz="4660" b="1">
                <a:solidFill>
                  <a:srgbClr val="000000"/>
                </a:solidFill>
                <a:latin typeface="JetBrains Mono"/>
                <a:ea typeface="JetBrains Mono"/>
                <a:cs typeface="JetBrains Mono"/>
                <a:sym typeface="JetBrains Mono"/>
              </a:rPr>
              <a:t>Monoxide</a:t>
            </a:r>
            <a:endParaRPr sz="4660" b="1">
              <a:solidFill>
                <a:srgbClr val="000000"/>
              </a:solidFill>
              <a:latin typeface="JetBrains Mono"/>
              <a:ea typeface="JetBrains Mono"/>
              <a:cs typeface="JetBrains Mono"/>
              <a:sym typeface="JetBrains Mono"/>
            </a:endParaRPr>
          </a:p>
        </p:txBody>
      </p:sp>
      <p:pic>
        <p:nvPicPr>
          <p:cNvPr id="138" name="Google Shape;138;p21"/>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39" name="Google Shape;139;p21"/>
          <p:cNvSpPr txBox="1"/>
          <p:nvPr/>
        </p:nvSpPr>
        <p:spPr>
          <a:xfrm>
            <a:off x="5317201" y="1244875"/>
            <a:ext cx="22047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9200" b="1">
                <a:solidFill>
                  <a:schemeClr val="dk1"/>
                </a:solidFill>
                <a:latin typeface="Bree Serif"/>
                <a:ea typeface="Bree Serif"/>
                <a:cs typeface="Bree Serif"/>
                <a:sym typeface="Bree Serif"/>
              </a:rPr>
              <a:t>CO</a:t>
            </a:r>
            <a:endParaRPr sz="9200" b="1">
              <a:solidFill>
                <a:schemeClr val="dk1"/>
              </a:solidFill>
              <a:latin typeface="Bree Serif"/>
              <a:ea typeface="Bree Serif"/>
              <a:cs typeface="Bree Serif"/>
              <a:sym typeface="Bree Serif"/>
            </a:endParaRPr>
          </a:p>
        </p:txBody>
      </p:sp>
      <p:cxnSp>
        <p:nvCxnSpPr>
          <p:cNvPr id="140" name="Google Shape;140;p21"/>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41" name="Google Shape;141;p21"/>
          <p:cNvPicPr preferRelativeResize="0"/>
          <p:nvPr/>
        </p:nvPicPr>
        <p:blipFill rotWithShape="1">
          <a:blip r:embed="rId4">
            <a:alphaModFix/>
          </a:blip>
          <a:srcRect l="16134" r="16128"/>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42" name="Google Shape;142;p21"/>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43" name="Google Shape;143;p21"/>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211036B0-7BE1-06C9-C356-BA8E9B98B217}"/>
              </a:ext>
            </a:extLst>
          </p:cNvPr>
          <p:cNvSpPr txBox="1">
            <a:spLocks/>
          </p:cNvSpPr>
          <p:nvPr/>
        </p:nvSpPr>
        <p:spPr>
          <a:xfrm>
            <a:off x="237588" y="1871585"/>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en-CA" sz="2600" dirty="0">
                <a:latin typeface="Nunito"/>
                <a:ea typeface="Nunito"/>
                <a:cs typeface="Nunito"/>
              </a:rPr>
              <a:t>It is a colourless and odourless toxic gas.</a:t>
            </a:r>
            <a:endParaRPr lang="en-CA" sz="2600" dirty="0">
              <a:latin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530675" y="329550"/>
            <a:ext cx="2747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sz="5400" b="1">
                <a:solidFill>
                  <a:srgbClr val="000000"/>
                </a:solidFill>
                <a:latin typeface="JetBrains Mono"/>
                <a:ea typeface="JetBrains Mono"/>
                <a:cs typeface="JetBrains Mono"/>
                <a:sym typeface="JetBrains Mono"/>
              </a:rPr>
              <a:t>Radon</a:t>
            </a:r>
            <a:endParaRPr sz="5400" b="1">
              <a:solidFill>
                <a:srgbClr val="000000"/>
              </a:solidFill>
              <a:latin typeface="JetBrains Mono"/>
              <a:ea typeface="JetBrains Mono"/>
              <a:cs typeface="JetBrains Mono"/>
              <a:sym typeface="JetBrains Mono"/>
            </a:endParaRPr>
          </a:p>
        </p:txBody>
      </p:sp>
      <p:pic>
        <p:nvPicPr>
          <p:cNvPr id="150" name="Google Shape;150;p22"/>
          <p:cNvPicPr preferRelativeResize="0"/>
          <p:nvPr/>
        </p:nvPicPr>
        <p:blipFill>
          <a:blip r:embed="rId3">
            <a:alphaModFix/>
          </a:blip>
          <a:stretch>
            <a:fillRect/>
          </a:stretch>
        </p:blipFill>
        <p:spPr>
          <a:xfrm>
            <a:off x="4884975" y="446276"/>
            <a:ext cx="2916775" cy="2869975"/>
          </a:xfrm>
          <a:prstGeom prst="rect">
            <a:avLst/>
          </a:prstGeom>
          <a:noFill/>
          <a:ln>
            <a:noFill/>
          </a:ln>
        </p:spPr>
      </p:pic>
      <p:sp>
        <p:nvSpPr>
          <p:cNvPr id="151" name="Google Shape;151;p22"/>
          <p:cNvSpPr txBox="1"/>
          <p:nvPr/>
        </p:nvSpPr>
        <p:spPr>
          <a:xfrm>
            <a:off x="5302102" y="1152600"/>
            <a:ext cx="2681400" cy="159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sz="10000" b="1">
                <a:solidFill>
                  <a:schemeClr val="dk1"/>
                </a:solidFill>
                <a:latin typeface="Bree Serif"/>
                <a:ea typeface="Bree Serif"/>
                <a:cs typeface="Bree Serif"/>
                <a:sym typeface="Bree Serif"/>
              </a:rPr>
              <a:t>Rn</a:t>
            </a:r>
            <a:endParaRPr sz="10000" b="1">
              <a:solidFill>
                <a:schemeClr val="dk1"/>
              </a:solidFill>
              <a:latin typeface="Bree Serif"/>
              <a:ea typeface="Bree Serif"/>
              <a:cs typeface="Bree Serif"/>
              <a:sym typeface="Bree Serif"/>
            </a:endParaRPr>
          </a:p>
        </p:txBody>
      </p:sp>
      <p:cxnSp>
        <p:nvCxnSpPr>
          <p:cNvPr id="152" name="Google Shape;152;p22"/>
          <p:cNvCxnSpPr/>
          <p:nvPr/>
        </p:nvCxnSpPr>
        <p:spPr>
          <a:xfrm>
            <a:off x="3320350" y="-7650"/>
            <a:ext cx="0" cy="6873300"/>
          </a:xfrm>
          <a:prstGeom prst="straightConnector1">
            <a:avLst/>
          </a:prstGeom>
          <a:noFill/>
          <a:ln w="76200" cap="flat" cmpd="sng">
            <a:solidFill>
              <a:srgbClr val="F6B737"/>
            </a:solidFill>
            <a:prstDash val="solid"/>
            <a:round/>
            <a:headEnd type="none" w="med" len="med"/>
            <a:tailEnd type="none" w="med" len="med"/>
          </a:ln>
        </p:spPr>
      </p:cxnSp>
      <p:pic>
        <p:nvPicPr>
          <p:cNvPr id="153" name="Google Shape;153;p22"/>
          <p:cNvPicPr preferRelativeResize="0"/>
          <p:nvPr/>
        </p:nvPicPr>
        <p:blipFill rotWithShape="1">
          <a:blip r:embed="rId4">
            <a:alphaModFix/>
          </a:blip>
          <a:srcRect t="13098" b="13106"/>
          <a:stretch/>
        </p:blipFill>
        <p:spPr>
          <a:xfrm>
            <a:off x="8832579" y="3591650"/>
            <a:ext cx="2806500" cy="2761500"/>
          </a:xfrm>
          <a:prstGeom prst="ellipse">
            <a:avLst/>
          </a:prstGeom>
          <a:noFill/>
          <a:ln w="76200" cap="flat" cmpd="sng">
            <a:solidFill>
              <a:srgbClr val="F6B737"/>
            </a:solidFill>
            <a:prstDash val="solid"/>
            <a:round/>
            <a:headEnd type="none" w="sm" len="sm"/>
            <a:tailEnd type="none" w="sm" len="sm"/>
          </a:ln>
        </p:spPr>
      </p:pic>
      <p:pic>
        <p:nvPicPr>
          <p:cNvPr id="154" name="Google Shape;154;p22"/>
          <p:cNvPicPr preferRelativeResize="0"/>
          <p:nvPr/>
        </p:nvPicPr>
        <p:blipFill>
          <a:blip r:embed="rId5">
            <a:alphaModFix/>
          </a:blip>
          <a:stretch>
            <a:fillRect/>
          </a:stretch>
        </p:blipFill>
        <p:spPr>
          <a:xfrm rot="2700025">
            <a:off x="7305768" y="3427407"/>
            <a:ext cx="1193020" cy="791662"/>
          </a:xfrm>
          <a:prstGeom prst="rect">
            <a:avLst/>
          </a:prstGeom>
          <a:noFill/>
          <a:ln>
            <a:noFill/>
          </a:ln>
        </p:spPr>
      </p:pic>
      <p:pic>
        <p:nvPicPr>
          <p:cNvPr id="155" name="Google Shape;155;p22"/>
          <p:cNvPicPr preferRelativeResize="0"/>
          <p:nvPr/>
        </p:nvPicPr>
        <p:blipFill>
          <a:blip r:embed="rId6">
            <a:alphaModFix/>
          </a:blip>
          <a:stretch>
            <a:fillRect/>
          </a:stretch>
        </p:blipFill>
        <p:spPr>
          <a:xfrm>
            <a:off x="8978625" y="522475"/>
            <a:ext cx="1278375" cy="1084525"/>
          </a:xfrm>
          <a:prstGeom prst="rect">
            <a:avLst/>
          </a:prstGeom>
          <a:noFill/>
          <a:ln>
            <a:noFill/>
          </a:ln>
        </p:spPr>
      </p:pic>
      <p:sp>
        <p:nvSpPr>
          <p:cNvPr id="3" name="Google Shape;88;p17">
            <a:extLst>
              <a:ext uri="{FF2B5EF4-FFF2-40B4-BE49-F238E27FC236}">
                <a16:creationId xmlns:a16="http://schemas.microsoft.com/office/drawing/2014/main" id="{0426CC61-996A-C2BF-61B6-D7A5B584007B}"/>
              </a:ext>
            </a:extLst>
          </p:cNvPr>
          <p:cNvSpPr txBox="1">
            <a:spLocks/>
          </p:cNvSpPr>
          <p:nvPr/>
        </p:nvSpPr>
        <p:spPr>
          <a:xfrm>
            <a:off x="280890" y="1705281"/>
            <a:ext cx="2810850" cy="141626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pPr>
              <a:lnSpc>
                <a:spcPct val="90000"/>
              </a:lnSpc>
              <a:spcAft>
                <a:spcPts val="100"/>
              </a:spcAft>
              <a:buSzPts val="4400"/>
            </a:pPr>
            <a:r>
              <a:rPr lang="en-CA" sz="2600" dirty="0">
                <a:latin typeface="Nunito"/>
                <a:ea typeface="Nunito"/>
                <a:cs typeface="Nunito"/>
              </a:rPr>
              <a:t>It is a colourless, odourless, radioactive noble gas.</a:t>
            </a:r>
            <a:endParaRPr lang="en-CA" sz="2600" dirty="0">
              <a:latin typeface="Nun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9"/>
          <p:cNvPicPr preferRelativeResize="0"/>
          <p:nvPr/>
        </p:nvPicPr>
        <p:blipFill>
          <a:blip r:embed="rId3">
            <a:alphaModFix/>
          </a:blip>
          <a:stretch>
            <a:fillRect/>
          </a:stretch>
        </p:blipFill>
        <p:spPr>
          <a:xfrm>
            <a:off x="5878106" y="1624506"/>
            <a:ext cx="5793602" cy="1508350"/>
          </a:xfrm>
          <a:prstGeom prst="rect">
            <a:avLst/>
          </a:prstGeom>
          <a:noFill/>
          <a:ln>
            <a:noFill/>
          </a:ln>
        </p:spPr>
      </p:pic>
      <p:sp>
        <p:nvSpPr>
          <p:cNvPr id="309" name="Google Shape;309;p39"/>
          <p:cNvSpPr txBox="1">
            <a:spLocks noGrp="1"/>
          </p:cNvSpPr>
          <p:nvPr>
            <p:ph type="title"/>
          </p:nvPr>
        </p:nvSpPr>
        <p:spPr>
          <a:xfrm>
            <a:off x="1302543" y="365125"/>
            <a:ext cx="4652420" cy="13495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CA" dirty="0">
                <a:latin typeface="JetBrains Mono SemiBold"/>
                <a:ea typeface="JetBrains Mono SemiBold"/>
                <a:cs typeface="JetBrains Mono SemiBold"/>
                <a:sym typeface="JetBrains Mono SemiBold"/>
              </a:rPr>
              <a:t>Video: What is radon gas?</a:t>
            </a:r>
            <a:endParaRPr dirty="0">
              <a:latin typeface="JetBrains Mono SemiBold"/>
              <a:ea typeface="JetBrains Mono SemiBold"/>
              <a:cs typeface="JetBrains Mono SemiBold"/>
              <a:sym typeface="JetBrains Mono SemiBold"/>
            </a:endParaRPr>
          </a:p>
        </p:txBody>
      </p:sp>
      <p:sp>
        <p:nvSpPr>
          <p:cNvPr id="310" name="Google Shape;310;p39"/>
          <p:cNvSpPr txBox="1"/>
          <p:nvPr/>
        </p:nvSpPr>
        <p:spPr>
          <a:xfrm>
            <a:off x="5955007" y="1897481"/>
            <a:ext cx="4900500" cy="388656"/>
          </a:xfrm>
          <a:prstGeom prst="rect">
            <a:avLst/>
          </a:prstGeom>
          <a:noFill/>
          <a:ln>
            <a:noFill/>
          </a:ln>
        </p:spPr>
        <p:txBody>
          <a:bodyPr spcFirstLastPara="1" wrap="square" lIns="91425" tIns="45700" rIns="91425" bIns="45700" anchor="t" anchorCtr="0">
            <a:spAutoFit/>
          </a:bodyPr>
          <a:lstStyle/>
          <a:p>
            <a:pPr marL="457200" marR="0" lvl="1" indent="0" algn="l" rtl="0">
              <a:lnSpc>
                <a:spcPct val="107000"/>
              </a:lnSpc>
              <a:spcBef>
                <a:spcPts val="0"/>
              </a:spcBef>
              <a:spcAft>
                <a:spcPts val="0"/>
              </a:spcAft>
              <a:buNone/>
            </a:pPr>
            <a:r>
              <a:rPr lang="en-CA" sz="1800" u="sng" dirty="0">
                <a:solidFill>
                  <a:schemeClr val="tx1"/>
                </a:solidFill>
                <a:latin typeface="Nunito"/>
                <a:ea typeface="Nunito"/>
                <a:cs typeface="Nunito"/>
                <a:sym typeface="Nunito"/>
                <a:hlinkClick r:id="rId4">
                  <a:extLst>
                    <a:ext uri="{A12FA001-AC4F-418D-AE19-62706E023703}">
                      <ahyp:hlinkClr xmlns:ahyp="http://schemas.microsoft.com/office/drawing/2018/hyperlinkcolor" val="tx"/>
                    </a:ext>
                  </a:extLst>
                </a:hlinkClick>
              </a:rPr>
              <a:t>https://youtu.be/d4fdWKCViBA</a:t>
            </a:r>
            <a:endParaRPr lang="en-CA" sz="1800" i="0" u="none" strike="noStrike" cap="none" dirty="0">
              <a:solidFill>
                <a:schemeClr val="dk1"/>
              </a:solidFill>
              <a:latin typeface="Nunito"/>
              <a:ea typeface="Nunito"/>
              <a:cs typeface="Nunito"/>
              <a:sym typeface="Nunito"/>
            </a:endParaRPr>
          </a:p>
        </p:txBody>
      </p:sp>
      <p:pic>
        <p:nvPicPr>
          <p:cNvPr id="312" name="Google Shape;312;p39"/>
          <p:cNvPicPr preferRelativeResize="0"/>
          <p:nvPr/>
        </p:nvPicPr>
        <p:blipFill>
          <a:blip r:embed="rId5">
            <a:alphaModFix/>
          </a:blip>
          <a:stretch>
            <a:fillRect/>
          </a:stretch>
        </p:blipFill>
        <p:spPr>
          <a:xfrm rot="2099030">
            <a:off x="5200833" y="2117768"/>
            <a:ext cx="517500" cy="988650"/>
          </a:xfrm>
          <a:prstGeom prst="rect">
            <a:avLst/>
          </a:prstGeom>
          <a:noFill/>
          <a:ln>
            <a:noFill/>
          </a:ln>
        </p:spPr>
      </p:pic>
      <p:pic>
        <p:nvPicPr>
          <p:cNvPr id="2" name="Google Shape;162;p23" title="Radon and Cancer Risk.mp4">
            <a:hlinkClick r:id="rId6"/>
            <a:extLst>
              <a:ext uri="{FF2B5EF4-FFF2-40B4-BE49-F238E27FC236}">
                <a16:creationId xmlns:a16="http://schemas.microsoft.com/office/drawing/2014/main" id="{3EE76584-4714-A090-0A9F-DDDED4F85C24}"/>
              </a:ext>
            </a:extLst>
          </p:cNvPr>
          <p:cNvPicPr preferRelativeResize="0"/>
          <p:nvPr/>
        </p:nvPicPr>
        <p:blipFill>
          <a:blip r:embed="rId7">
            <a:alphaModFix/>
          </a:blip>
          <a:stretch>
            <a:fillRect/>
          </a:stretch>
        </p:blipFill>
        <p:spPr>
          <a:xfrm>
            <a:off x="6241257" y="3520853"/>
            <a:ext cx="5628609" cy="3020441"/>
          </a:xfrm>
          <a:prstGeom prst="rect">
            <a:avLst/>
          </a:prstGeom>
          <a:noFill/>
          <a:ln>
            <a:noFill/>
          </a:ln>
        </p:spPr>
      </p:pic>
      <p:pic>
        <p:nvPicPr>
          <p:cNvPr id="3" name="Picture 2">
            <a:extLst>
              <a:ext uri="{FF2B5EF4-FFF2-40B4-BE49-F238E27FC236}">
                <a16:creationId xmlns:a16="http://schemas.microsoft.com/office/drawing/2014/main" id="{D869BF82-49B1-EE43-5495-2C8C1FA41F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32037" y="3534349"/>
            <a:ext cx="4662392" cy="2962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747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2115</Words>
  <Application>Microsoft Macintosh PowerPoint</Application>
  <PresentationFormat>Widescreen</PresentationFormat>
  <Paragraphs>332</Paragraphs>
  <Slides>52</Slides>
  <Notes>52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JetBrains Mono</vt:lpstr>
      <vt:lpstr>Bree Serif</vt:lpstr>
      <vt:lpstr>JetBrains Mono Medium</vt:lpstr>
      <vt:lpstr>Play</vt:lpstr>
      <vt:lpstr>Arial</vt:lpstr>
      <vt:lpstr>JetBrains Mono Light</vt:lpstr>
      <vt:lpstr>JetBrains Mono ExtraBold</vt:lpstr>
      <vt:lpstr>Nunito</vt:lpstr>
      <vt:lpstr>Calibri</vt:lpstr>
      <vt:lpstr>JetBrains Mono SemiBold</vt:lpstr>
      <vt:lpstr>Simple Light</vt:lpstr>
      <vt:lpstr>Radon Education</vt:lpstr>
      <vt:lpstr>In the troposphere where we breathe there are gases that are safe for humans and gases that are not.</vt:lpstr>
      <vt:lpstr>The gases on the following slides are naturally occurring but are they safe to breathe?</vt:lpstr>
      <vt:lpstr>Oxygen</vt:lpstr>
      <vt:lpstr>Ozone</vt:lpstr>
      <vt:lpstr>Carbon Dioxide</vt:lpstr>
      <vt:lpstr>Carbon Monoxide</vt:lpstr>
      <vt:lpstr>Radon</vt:lpstr>
      <vt:lpstr>Video: What is radon gas?</vt:lpstr>
      <vt:lpstr>PowerPoint Presentation</vt:lpstr>
      <vt:lpstr>PowerPoint Presentation</vt:lpstr>
      <vt:lpstr>Radon on the move?</vt:lpstr>
      <vt:lpstr>How does radon get from the ground into our homes?</vt:lpstr>
      <vt:lpstr>Where are the highest concentrations of radon?</vt:lpstr>
      <vt:lpstr>How do I know if radon is in my home?</vt:lpstr>
      <vt:lpstr>Health impacts </vt:lpstr>
      <vt:lpstr>Health impacts </vt:lpstr>
      <vt:lpstr>How does radon cause cancer?</vt:lpstr>
      <vt:lpstr>Video: How does Radon cause cancer?</vt:lpstr>
      <vt:lpstr>Testing for radon</vt:lpstr>
      <vt:lpstr>Measuring radon</vt:lpstr>
      <vt:lpstr>Testing for radon</vt:lpstr>
      <vt:lpstr>Interpret the results</vt:lpstr>
      <vt:lpstr>Radon mitigation</vt:lpstr>
      <vt:lpstr>Video: Radon mitigation</vt:lpstr>
      <vt:lpstr>Careers in Radon</vt:lpstr>
      <vt:lpstr>Careers in Radon</vt:lpstr>
      <vt:lpstr>POP QUIZ</vt:lpstr>
      <vt:lpstr>1. Radon is the slow decay underground of which element?</vt:lpstr>
      <vt:lpstr>1. Radon is the slow decay underground of which element?</vt:lpstr>
      <vt:lpstr>2. Which soil type allows radon to move most easily?</vt:lpstr>
      <vt:lpstr>2. Which soil type allows radon to move most easily?</vt:lpstr>
      <vt:lpstr>3. Radon is the leading cause of what among non-smokers?</vt:lpstr>
      <vt:lpstr>3. Radon is the leading cause of what among non-smokers?</vt:lpstr>
      <vt:lpstr>4. Which area of BC has the highest concentration of radon?</vt:lpstr>
      <vt:lpstr>4. Which area of BC has the highest concentration of radon?</vt:lpstr>
      <vt:lpstr>5. What local place may have easy access to borrowing radon tests?</vt:lpstr>
      <vt:lpstr>5. What local place may have easy access to borrowing radon tests?</vt:lpstr>
      <vt:lpstr>6. At what level of radon is it recommended to mitigate your home?</vt:lpstr>
      <vt:lpstr>6. At what level of radon is it recommended to mitigate your home?</vt:lpstr>
      <vt:lpstr>7. Bq stands for Becquerel, which measures what?</vt:lpstr>
      <vt:lpstr>7. Bq stands for Becquerel, which measures what?</vt:lpstr>
      <vt:lpstr>8. Radon mitigation means…</vt:lpstr>
      <vt:lpstr>8. Radon mitigation means…</vt:lpstr>
      <vt:lpstr>9. Radon enters buildings due to a differential air difference.  Pick which applies.</vt:lpstr>
      <vt:lpstr>9. Radon enters buildings due to a differential air difference.  Pick which applies.</vt:lpstr>
      <vt:lpstr>10. Which of these is NOT a task for a radon measurement professional? </vt:lpstr>
      <vt:lpstr>10. Which of these is NOT a task for a radon measurement professional? </vt:lpstr>
      <vt:lpstr>11. The first step to figuring out if there are unsafe levels of radiation in  your home is to:</vt:lpstr>
      <vt:lpstr>11. The first step to figuring out if there are unsafe levels of radiation in your home is to:</vt:lpstr>
      <vt:lpstr>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Radon Education</dc:title>
  <dc:creator>Chui, Lydia (HC/SC)</dc:creator>
  <cp:lastModifiedBy>Diana Klein</cp:lastModifiedBy>
  <cp:revision>179</cp:revision>
  <dcterms:modified xsi:type="dcterms:W3CDTF">2024-11-22T23:08:37Z</dcterms:modified>
</cp:coreProperties>
</file>